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750" r:id="rId5"/>
    <p:sldId id="738" r:id="rId6"/>
    <p:sldId id="781" r:id="rId7"/>
    <p:sldId id="741" r:id="rId8"/>
    <p:sldId id="733" r:id="rId9"/>
    <p:sldId id="743" r:id="rId10"/>
    <p:sldId id="780" r:id="rId11"/>
    <p:sldId id="789" r:id="rId12"/>
    <p:sldId id="747" r:id="rId13"/>
    <p:sldId id="814" r:id="rId14"/>
    <p:sldId id="796" r:id="rId15"/>
    <p:sldId id="798" r:id="rId16"/>
    <p:sldId id="794" r:id="rId17"/>
    <p:sldId id="797" r:id="rId18"/>
    <p:sldId id="762" r:id="rId19"/>
    <p:sldId id="799" r:id="rId20"/>
    <p:sldId id="800" r:id="rId21"/>
    <p:sldId id="801" r:id="rId22"/>
    <p:sldId id="803" r:id="rId23"/>
    <p:sldId id="802" r:id="rId24"/>
    <p:sldId id="804" r:id="rId25"/>
    <p:sldId id="805" r:id="rId26"/>
    <p:sldId id="806" r:id="rId27"/>
    <p:sldId id="807" r:id="rId28"/>
    <p:sldId id="808" r:id="rId29"/>
    <p:sldId id="809" r:id="rId30"/>
    <p:sldId id="810" r:id="rId31"/>
    <p:sldId id="811" r:id="rId32"/>
    <p:sldId id="812" r:id="rId33"/>
    <p:sldId id="753" r:id="rId34"/>
    <p:sldId id="792" r:id="rId35"/>
    <p:sldId id="813" r:id="rId36"/>
    <p:sldId id="791" r:id="rId37"/>
    <p:sldId id="751" r:id="rId38"/>
    <p:sldId id="790" r:id="rId39"/>
    <p:sldId id="793" r:id="rId40"/>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38A3"/>
    <a:srgbClr val="44556D"/>
    <a:srgbClr val="666699"/>
    <a:srgbClr val="516577"/>
    <a:srgbClr val="F28D0B"/>
    <a:srgbClr val="00C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10" autoAdjust="0"/>
    <p:restoredTop sz="95214" autoAdjust="0"/>
  </p:normalViewPr>
  <p:slideViewPr>
    <p:cSldViewPr snapToGrid="0">
      <p:cViewPr varScale="1">
        <p:scale>
          <a:sx n="85" d="100"/>
          <a:sy n="85" d="100"/>
        </p:scale>
        <p:origin x="58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3317C8-86FB-E0DA-4FF4-1655199B7262}"/>
              </a:ext>
            </a:extLst>
          </p:cNvPr>
          <p:cNvSpPr>
            <a:spLocks noGrp="1"/>
          </p:cNvSpPr>
          <p:nvPr>
            <p:ph type="dt" sz="quarter" idx="1"/>
          </p:nvPr>
        </p:nvSpPr>
        <p:spPr>
          <a:xfrm>
            <a:off x="3889109" y="0"/>
            <a:ext cx="2975240" cy="478701"/>
          </a:xfrm>
          <a:prstGeom prst="rect">
            <a:avLst/>
          </a:prstGeom>
        </p:spPr>
        <p:txBody>
          <a:bodyPr vert="horz" lIns="93744" tIns="46872" rIns="93744" bIns="46872" rtlCol="0"/>
          <a:lstStyle>
            <a:lvl1pPr algn="r">
              <a:defRPr sz="1200"/>
            </a:lvl1pPr>
          </a:lstStyle>
          <a:p>
            <a:fld id="{A37ABB16-726E-4670-8067-05EF9EFDC166}" type="datetimeFigureOut">
              <a:rPr lang="en-GB" smtClean="0"/>
              <a:t>29/06/2023</a:t>
            </a:fld>
            <a:endParaRPr lang="en-GB"/>
          </a:p>
        </p:txBody>
      </p:sp>
      <p:sp>
        <p:nvSpPr>
          <p:cNvPr id="5" name="Slide Number Placeholder 4">
            <a:extLst>
              <a:ext uri="{FF2B5EF4-FFF2-40B4-BE49-F238E27FC236}">
                <a16:creationId xmlns:a16="http://schemas.microsoft.com/office/drawing/2014/main" id="{C0217F9F-0B79-26B0-457A-AE4F4250385A}"/>
              </a:ext>
            </a:extLst>
          </p:cNvPr>
          <p:cNvSpPr>
            <a:spLocks noGrp="1"/>
          </p:cNvSpPr>
          <p:nvPr>
            <p:ph type="sldNum" sz="quarter" idx="3"/>
          </p:nvPr>
        </p:nvSpPr>
        <p:spPr>
          <a:xfrm>
            <a:off x="3889109" y="9062176"/>
            <a:ext cx="2975240" cy="478700"/>
          </a:xfrm>
          <a:prstGeom prst="rect">
            <a:avLst/>
          </a:prstGeom>
        </p:spPr>
        <p:txBody>
          <a:bodyPr vert="horz" lIns="93744" tIns="46872" rIns="93744" bIns="46872" rtlCol="0" anchor="b"/>
          <a:lstStyle>
            <a:lvl1pPr algn="r">
              <a:defRPr sz="1200"/>
            </a:lvl1pPr>
          </a:lstStyle>
          <a:p>
            <a:fld id="{7C547C2F-FD9C-45DC-9F30-2D08ED53437F}" type="slidenum">
              <a:rPr lang="en-GB" smtClean="0"/>
              <a:t>‹#›</a:t>
            </a:fld>
            <a:endParaRPr lang="en-GB"/>
          </a:p>
        </p:txBody>
      </p:sp>
    </p:spTree>
    <p:extLst>
      <p:ext uri="{BB962C8B-B14F-4D97-AF65-F5344CB8AC3E}">
        <p14:creationId xmlns:p14="http://schemas.microsoft.com/office/powerpoint/2010/main" val="357605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64E71CE0-87AD-4ED5-866B-AEFD674CA8AC}" type="slidenum">
              <a:rPr lang="en-GB" smtClean="0"/>
              <a:t>‹#›</a:t>
            </a:fld>
            <a:endParaRPr lang="en-GB"/>
          </a:p>
        </p:txBody>
      </p:sp>
      <p:sp>
        <p:nvSpPr>
          <p:cNvPr id="10" name="Slide Image Placeholder 9">
            <a:extLst>
              <a:ext uri="{FF2B5EF4-FFF2-40B4-BE49-F238E27FC236}">
                <a16:creationId xmlns:a16="http://schemas.microsoft.com/office/drawing/2014/main" id="{733AC4E5-9DCC-BC7C-B5B2-EAE3993D517F}"/>
              </a:ext>
            </a:extLst>
          </p:cNvPr>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11" name="Header Placeholder 10">
            <a:extLst>
              <a:ext uri="{FF2B5EF4-FFF2-40B4-BE49-F238E27FC236}">
                <a16:creationId xmlns:a16="http://schemas.microsoft.com/office/drawing/2014/main" id="{CCF1D6E5-88E4-26CD-506E-B1AB8D0ACEE3}"/>
              </a:ext>
            </a:extLst>
          </p:cNvPr>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12" name="Footer Placeholder 11">
            <a:extLst>
              <a:ext uri="{FF2B5EF4-FFF2-40B4-BE49-F238E27FC236}">
                <a16:creationId xmlns:a16="http://schemas.microsoft.com/office/drawing/2014/main" id="{363B4A7F-3F1E-033D-0844-AE09809CB83F}"/>
              </a:ext>
            </a:extLst>
          </p:cNvPr>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13" name="Date Placeholder 12">
            <a:extLst>
              <a:ext uri="{FF2B5EF4-FFF2-40B4-BE49-F238E27FC236}">
                <a16:creationId xmlns:a16="http://schemas.microsoft.com/office/drawing/2014/main" id="{D0A5C03C-3012-7565-3A31-F08C2BA4013F}"/>
              </a:ext>
            </a:extLst>
          </p:cNvPr>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A48549E3-67D7-4490-83D5-8F65FB91EB30}" type="datetimeFigureOut">
              <a:rPr lang="en-GB" smtClean="0"/>
              <a:t>29/06/2023</a:t>
            </a:fld>
            <a:endParaRPr lang="en-GB"/>
          </a:p>
        </p:txBody>
      </p:sp>
    </p:spTree>
    <p:extLst>
      <p:ext uri="{BB962C8B-B14F-4D97-AF65-F5344CB8AC3E}">
        <p14:creationId xmlns:p14="http://schemas.microsoft.com/office/powerpoint/2010/main" val="336853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Today I would like to try to convince you of the potential for hydrogen to be considered as part of the hydrocarbon generation system.</a:t>
            </a:r>
          </a:p>
          <a:p>
            <a:endParaRPr lang="en-GB" dirty="0"/>
          </a:p>
          <a:p>
            <a:r>
              <a:rPr lang="en-GB" dirty="0"/>
              <a:t>Within this framework there is scope to expand upon earlier ideas of matrix and nanoscale thermo-catalytic reactions which lead to hydrogen generation. </a:t>
            </a:r>
          </a:p>
        </p:txBody>
      </p:sp>
      <p:sp>
        <p:nvSpPr>
          <p:cNvPr id="4" name="Slide Number Placeholder 3"/>
          <p:cNvSpPr>
            <a:spLocks noGrp="1"/>
          </p:cNvSpPr>
          <p:nvPr>
            <p:ph type="sldNum" sz="quarter" idx="5"/>
          </p:nvPr>
        </p:nvSpPr>
        <p:spPr/>
        <p:txBody>
          <a:bodyPr/>
          <a:lstStyle/>
          <a:p>
            <a:fld id="{64E71CE0-87AD-4ED5-866B-AEFD674CA8AC}" type="slidenum">
              <a:rPr lang="en-GB" smtClean="0"/>
              <a:t>1</a:t>
            </a:fld>
            <a:endParaRPr lang="en-GB"/>
          </a:p>
        </p:txBody>
      </p:sp>
    </p:spTree>
    <p:extLst>
      <p:ext uri="{BB962C8B-B14F-4D97-AF65-F5344CB8AC3E}">
        <p14:creationId xmlns:p14="http://schemas.microsoft.com/office/powerpoint/2010/main" val="212685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The collapse of smectite to form illite has expelled alkanes and hydrogen from the nano and micro pores of the clays causing some expulsion.</a:t>
            </a:r>
          </a:p>
          <a:p>
            <a:endParaRPr lang="en-GB" dirty="0"/>
          </a:p>
          <a:p>
            <a:r>
              <a:rPr lang="en-GB" dirty="0"/>
              <a:t>There is also increased absorption and adsorption onto the surface of and into the pores of amorphous carbon as it reaches activation temperature.</a:t>
            </a:r>
          </a:p>
          <a:p>
            <a:endParaRPr lang="en-GB" dirty="0"/>
          </a:p>
          <a:p>
            <a:r>
              <a:rPr lang="en-GB" dirty="0"/>
              <a:t>This is a similar situation to what is noted in some gas shales in say the Permian gas basin in the USA.</a:t>
            </a:r>
          </a:p>
          <a:p>
            <a:endParaRPr lang="en-GB" dirty="0"/>
          </a:p>
          <a:p>
            <a:r>
              <a:rPr lang="en-GB" dirty="0"/>
              <a:t>At the same time temperatures are at an appropriate level to activate amorphous carbon.</a:t>
            </a:r>
          </a:p>
          <a:p>
            <a:endParaRPr lang="en-GB" dirty="0"/>
          </a:p>
          <a:p>
            <a:r>
              <a:rPr lang="en-GB" dirty="0"/>
              <a:t>The switch on of amorphous carbon allows short chained alkanes to be cracked.</a:t>
            </a:r>
          </a:p>
          <a:p>
            <a:endParaRPr lang="en-GB" dirty="0"/>
          </a:p>
          <a:p>
            <a:r>
              <a:rPr lang="en-GB" dirty="0"/>
              <a:t>Only ethane and methane have decomposition components which give rise to hydrogen.</a:t>
            </a:r>
          </a:p>
        </p:txBody>
      </p:sp>
      <p:sp>
        <p:nvSpPr>
          <p:cNvPr id="4" name="Slide Number Placeholder 3"/>
          <p:cNvSpPr>
            <a:spLocks noGrp="1"/>
          </p:cNvSpPr>
          <p:nvPr>
            <p:ph type="sldNum" sz="quarter" idx="5"/>
          </p:nvPr>
        </p:nvSpPr>
        <p:spPr/>
        <p:txBody>
          <a:bodyPr/>
          <a:lstStyle/>
          <a:p>
            <a:fld id="{64E71CE0-87AD-4ED5-866B-AEFD674CA8AC}" type="slidenum">
              <a:rPr lang="en-GB" smtClean="0"/>
              <a:t>10</a:t>
            </a:fld>
            <a:endParaRPr lang="en-GB"/>
          </a:p>
        </p:txBody>
      </p:sp>
    </p:spTree>
    <p:extLst>
      <p:ext uri="{BB962C8B-B14F-4D97-AF65-F5344CB8AC3E}">
        <p14:creationId xmlns:p14="http://schemas.microsoft.com/office/powerpoint/2010/main" val="210150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The simplistic view of amorphous carbon and its absorbates are actually a lot more complex.</a:t>
            </a:r>
          </a:p>
          <a:p>
            <a:endParaRPr lang="en-GB" dirty="0"/>
          </a:p>
          <a:p>
            <a:r>
              <a:rPr lang="en-GB" dirty="0"/>
              <a:t>We often think of amorphous carbon as being pristine. However in the subsurface as hydrocarbon residue matures into amorphous carbon the surface reacts with water supercritical CO</a:t>
            </a:r>
            <a:r>
              <a:rPr lang="en-GB" baseline="-25000" dirty="0"/>
              <a:t>2</a:t>
            </a:r>
            <a:r>
              <a:rPr lang="en-GB" dirty="0"/>
              <a:t> and other molecules creating a graphene oxide type structure.</a:t>
            </a:r>
          </a:p>
          <a:p>
            <a:endParaRPr lang="en-GB" dirty="0"/>
          </a:p>
          <a:p>
            <a:r>
              <a:rPr lang="en-GB" dirty="0"/>
              <a:t>In numerous bulk reactions with amorphous carbon the surface of Ac is often oxidised in a similar manner to reactivate annealed catalyst by creating an abundance of new active sites.</a:t>
            </a:r>
          </a:p>
          <a:p>
            <a:endParaRPr lang="en-GB" dirty="0"/>
          </a:p>
          <a:p>
            <a:r>
              <a:rPr lang="en-GB" dirty="0"/>
              <a:t>For simplicity lets focus on the reaction of the cracking of methane at an active site to try to understand how amorphous carbon may grow whilst creating diatomic hydrogen.</a:t>
            </a:r>
          </a:p>
        </p:txBody>
      </p:sp>
      <p:sp>
        <p:nvSpPr>
          <p:cNvPr id="4" name="Slide Number Placeholder 3"/>
          <p:cNvSpPr>
            <a:spLocks noGrp="1"/>
          </p:cNvSpPr>
          <p:nvPr>
            <p:ph type="sldNum" sz="quarter" idx="5"/>
          </p:nvPr>
        </p:nvSpPr>
        <p:spPr/>
        <p:txBody>
          <a:bodyPr/>
          <a:lstStyle/>
          <a:p>
            <a:fld id="{64E71CE0-87AD-4ED5-866B-AEFD674CA8AC}" type="slidenum">
              <a:rPr lang="en-GB" smtClean="0"/>
              <a:t>11</a:t>
            </a:fld>
            <a:endParaRPr lang="en-GB"/>
          </a:p>
        </p:txBody>
      </p:sp>
    </p:spTree>
    <p:extLst>
      <p:ext uri="{BB962C8B-B14F-4D97-AF65-F5344CB8AC3E}">
        <p14:creationId xmlns:p14="http://schemas.microsoft.com/office/powerpoint/2010/main" val="22632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71CE0-87AD-4ED5-866B-AEFD674CA8AC}" type="slidenum">
              <a:rPr lang="en-GB" smtClean="0"/>
              <a:t>12</a:t>
            </a:fld>
            <a:endParaRPr lang="en-GB"/>
          </a:p>
        </p:txBody>
      </p:sp>
    </p:spTree>
    <p:extLst>
      <p:ext uri="{BB962C8B-B14F-4D97-AF65-F5344CB8AC3E}">
        <p14:creationId xmlns:p14="http://schemas.microsoft.com/office/powerpoint/2010/main" val="35967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13</a:t>
            </a:fld>
            <a:endParaRPr lang="en-GB"/>
          </a:p>
        </p:txBody>
      </p:sp>
    </p:spTree>
    <p:extLst>
      <p:ext uri="{BB962C8B-B14F-4D97-AF65-F5344CB8AC3E}">
        <p14:creationId xmlns:p14="http://schemas.microsoft.com/office/powerpoint/2010/main" val="302506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14</a:t>
            </a:fld>
            <a:endParaRPr lang="en-GB"/>
          </a:p>
        </p:txBody>
      </p:sp>
    </p:spTree>
    <p:extLst>
      <p:ext uri="{BB962C8B-B14F-4D97-AF65-F5344CB8AC3E}">
        <p14:creationId xmlns:p14="http://schemas.microsoft.com/office/powerpoint/2010/main" val="207623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15</a:t>
            </a:fld>
            <a:endParaRPr lang="en-GB"/>
          </a:p>
        </p:txBody>
      </p:sp>
    </p:spTree>
    <p:extLst>
      <p:ext uri="{BB962C8B-B14F-4D97-AF65-F5344CB8AC3E}">
        <p14:creationId xmlns:p14="http://schemas.microsoft.com/office/powerpoint/2010/main" val="295013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16</a:t>
            </a:fld>
            <a:endParaRPr lang="en-GB"/>
          </a:p>
        </p:txBody>
      </p:sp>
    </p:spTree>
    <p:extLst>
      <p:ext uri="{BB962C8B-B14F-4D97-AF65-F5344CB8AC3E}">
        <p14:creationId xmlns:p14="http://schemas.microsoft.com/office/powerpoint/2010/main" val="233756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17</a:t>
            </a:fld>
            <a:endParaRPr lang="en-GB"/>
          </a:p>
        </p:txBody>
      </p:sp>
    </p:spTree>
    <p:extLst>
      <p:ext uri="{BB962C8B-B14F-4D97-AF65-F5344CB8AC3E}">
        <p14:creationId xmlns:p14="http://schemas.microsoft.com/office/powerpoint/2010/main" val="377978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18</a:t>
            </a:fld>
            <a:endParaRPr lang="en-GB"/>
          </a:p>
        </p:txBody>
      </p:sp>
    </p:spTree>
    <p:extLst>
      <p:ext uri="{BB962C8B-B14F-4D97-AF65-F5344CB8AC3E}">
        <p14:creationId xmlns:p14="http://schemas.microsoft.com/office/powerpoint/2010/main" val="3392406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19</a:t>
            </a:fld>
            <a:endParaRPr lang="en-GB"/>
          </a:p>
        </p:txBody>
      </p:sp>
    </p:spTree>
    <p:extLst>
      <p:ext uri="{BB962C8B-B14F-4D97-AF65-F5344CB8AC3E}">
        <p14:creationId xmlns:p14="http://schemas.microsoft.com/office/powerpoint/2010/main" val="45860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The bulk reactions which we normally associate with hydrocarbon generation tend to ignore matrix and nanoscale reactions and so only allow limited scope for hydrogen generation.</a:t>
            </a:r>
          </a:p>
        </p:txBody>
      </p:sp>
      <p:sp>
        <p:nvSpPr>
          <p:cNvPr id="4" name="Slide Number Placeholder 3"/>
          <p:cNvSpPr>
            <a:spLocks noGrp="1"/>
          </p:cNvSpPr>
          <p:nvPr>
            <p:ph type="sldNum" sz="quarter" idx="5"/>
          </p:nvPr>
        </p:nvSpPr>
        <p:spPr/>
        <p:txBody>
          <a:bodyPr/>
          <a:lstStyle/>
          <a:p>
            <a:fld id="{64E71CE0-87AD-4ED5-866B-AEFD674CA8AC}" type="slidenum">
              <a:rPr lang="en-GB" smtClean="0"/>
              <a:t>2</a:t>
            </a:fld>
            <a:endParaRPr lang="en-GB"/>
          </a:p>
        </p:txBody>
      </p:sp>
    </p:spTree>
    <p:extLst>
      <p:ext uri="{BB962C8B-B14F-4D97-AF65-F5344CB8AC3E}">
        <p14:creationId xmlns:p14="http://schemas.microsoft.com/office/powerpoint/2010/main" val="132876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20</a:t>
            </a:fld>
            <a:endParaRPr lang="en-GB"/>
          </a:p>
        </p:txBody>
      </p:sp>
    </p:spTree>
    <p:extLst>
      <p:ext uri="{BB962C8B-B14F-4D97-AF65-F5344CB8AC3E}">
        <p14:creationId xmlns:p14="http://schemas.microsoft.com/office/powerpoint/2010/main" val="492418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21</a:t>
            </a:fld>
            <a:endParaRPr lang="en-GB"/>
          </a:p>
        </p:txBody>
      </p:sp>
    </p:spTree>
    <p:extLst>
      <p:ext uri="{BB962C8B-B14F-4D97-AF65-F5344CB8AC3E}">
        <p14:creationId xmlns:p14="http://schemas.microsoft.com/office/powerpoint/2010/main" val="313816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22</a:t>
            </a:fld>
            <a:endParaRPr lang="en-GB"/>
          </a:p>
        </p:txBody>
      </p:sp>
    </p:spTree>
    <p:extLst>
      <p:ext uri="{BB962C8B-B14F-4D97-AF65-F5344CB8AC3E}">
        <p14:creationId xmlns:p14="http://schemas.microsoft.com/office/powerpoint/2010/main" val="122755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23</a:t>
            </a:fld>
            <a:endParaRPr lang="en-GB"/>
          </a:p>
        </p:txBody>
      </p:sp>
    </p:spTree>
    <p:extLst>
      <p:ext uri="{BB962C8B-B14F-4D97-AF65-F5344CB8AC3E}">
        <p14:creationId xmlns:p14="http://schemas.microsoft.com/office/powerpoint/2010/main" val="3878985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24</a:t>
            </a:fld>
            <a:endParaRPr lang="en-GB"/>
          </a:p>
        </p:txBody>
      </p:sp>
    </p:spTree>
    <p:extLst>
      <p:ext uri="{BB962C8B-B14F-4D97-AF65-F5344CB8AC3E}">
        <p14:creationId xmlns:p14="http://schemas.microsoft.com/office/powerpoint/2010/main" val="81253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25</a:t>
            </a:fld>
            <a:endParaRPr lang="en-GB"/>
          </a:p>
        </p:txBody>
      </p:sp>
    </p:spTree>
    <p:extLst>
      <p:ext uri="{BB962C8B-B14F-4D97-AF65-F5344CB8AC3E}">
        <p14:creationId xmlns:p14="http://schemas.microsoft.com/office/powerpoint/2010/main" val="143352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26</a:t>
            </a:fld>
            <a:endParaRPr lang="en-GB"/>
          </a:p>
        </p:txBody>
      </p:sp>
    </p:spTree>
    <p:extLst>
      <p:ext uri="{BB962C8B-B14F-4D97-AF65-F5344CB8AC3E}">
        <p14:creationId xmlns:p14="http://schemas.microsoft.com/office/powerpoint/2010/main" val="3757439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27</a:t>
            </a:fld>
            <a:endParaRPr lang="en-GB"/>
          </a:p>
        </p:txBody>
      </p:sp>
    </p:spTree>
    <p:extLst>
      <p:ext uri="{BB962C8B-B14F-4D97-AF65-F5344CB8AC3E}">
        <p14:creationId xmlns:p14="http://schemas.microsoft.com/office/powerpoint/2010/main" val="421433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28</a:t>
            </a:fld>
            <a:endParaRPr lang="en-GB"/>
          </a:p>
        </p:txBody>
      </p:sp>
    </p:spTree>
    <p:extLst>
      <p:ext uri="{BB962C8B-B14F-4D97-AF65-F5344CB8AC3E}">
        <p14:creationId xmlns:p14="http://schemas.microsoft.com/office/powerpoint/2010/main" val="2435603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E71CE0-87AD-4ED5-866B-AEFD674CA8AC}" type="slidenum">
              <a:rPr lang="en-GB" smtClean="0"/>
              <a:t>29</a:t>
            </a:fld>
            <a:endParaRPr lang="en-GB"/>
          </a:p>
        </p:txBody>
      </p:sp>
    </p:spTree>
    <p:extLst>
      <p:ext uri="{BB962C8B-B14F-4D97-AF65-F5344CB8AC3E}">
        <p14:creationId xmlns:p14="http://schemas.microsoft.com/office/powerpoint/2010/main" val="418529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As an example we can see that work by Van der </a:t>
            </a:r>
            <a:r>
              <a:rPr lang="en-GB" dirty="0" err="1"/>
              <a:t>Mynsbrugge</a:t>
            </a:r>
            <a:r>
              <a:rPr lang="en-GB" dirty="0"/>
              <a:t> et Al that cracking of alkanes by zeolites when tuned for nanoscale and low conversion rates produces a different result to bulk reactions. In particular note that some diatomic hydrogen is created.</a:t>
            </a:r>
          </a:p>
        </p:txBody>
      </p:sp>
      <p:sp>
        <p:nvSpPr>
          <p:cNvPr id="4" name="Slide Number Placeholder 3"/>
          <p:cNvSpPr>
            <a:spLocks noGrp="1"/>
          </p:cNvSpPr>
          <p:nvPr>
            <p:ph type="sldNum" sz="quarter" idx="5"/>
          </p:nvPr>
        </p:nvSpPr>
        <p:spPr/>
        <p:txBody>
          <a:bodyPr/>
          <a:lstStyle/>
          <a:p>
            <a:fld id="{64E71CE0-87AD-4ED5-866B-AEFD674CA8AC}" type="slidenum">
              <a:rPr lang="en-GB" smtClean="0"/>
              <a:t>3</a:t>
            </a:fld>
            <a:endParaRPr lang="en-GB"/>
          </a:p>
        </p:txBody>
      </p:sp>
    </p:spTree>
    <p:extLst>
      <p:ext uri="{BB962C8B-B14F-4D97-AF65-F5344CB8AC3E}">
        <p14:creationId xmlns:p14="http://schemas.microsoft.com/office/powerpoint/2010/main" val="472713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It has been observed experimentally for some time that there may be some mechanism for the reactivation and growth of amorphous carbon to allow decomposition of alkanes in a continuous system.</a:t>
            </a:r>
          </a:p>
        </p:txBody>
      </p:sp>
      <p:sp>
        <p:nvSpPr>
          <p:cNvPr id="4" name="Slide Number Placeholder 3"/>
          <p:cNvSpPr>
            <a:spLocks noGrp="1"/>
          </p:cNvSpPr>
          <p:nvPr>
            <p:ph type="sldNum" sz="quarter" idx="5"/>
          </p:nvPr>
        </p:nvSpPr>
        <p:spPr/>
        <p:txBody>
          <a:bodyPr/>
          <a:lstStyle/>
          <a:p>
            <a:fld id="{64E71CE0-87AD-4ED5-866B-AEFD674CA8AC}" type="slidenum">
              <a:rPr lang="en-GB" smtClean="0"/>
              <a:t>30</a:t>
            </a:fld>
            <a:endParaRPr lang="en-GB"/>
          </a:p>
        </p:txBody>
      </p:sp>
    </p:spTree>
    <p:extLst>
      <p:ext uri="{BB962C8B-B14F-4D97-AF65-F5344CB8AC3E}">
        <p14:creationId xmlns:p14="http://schemas.microsoft.com/office/powerpoint/2010/main" val="2665354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a:xfrm>
            <a:off x="686594" y="4591546"/>
            <a:ext cx="5492750" cy="3895561"/>
          </a:xfrm>
        </p:spPr>
        <p:txBody>
          <a:bodyPr/>
          <a:lstStyle/>
          <a:p>
            <a:r>
              <a:rPr lang="en-GB" dirty="0"/>
              <a:t>Adsorption is key and can be thought of as adhesion of ions or molecules onto a surface.</a:t>
            </a:r>
          </a:p>
          <a:p>
            <a:endParaRPr lang="en-GB" dirty="0"/>
          </a:p>
          <a:p>
            <a:r>
              <a:rPr lang="en-GB" dirty="0"/>
              <a:t>This may in some way help to balance instability in the lattice caused by the active sites and leads to a build up many layers thick of absorbates creating islands clumped together as in the Langmuir – Hinshelwood mechanism.</a:t>
            </a:r>
          </a:p>
          <a:p>
            <a:endParaRPr lang="en-GB" dirty="0"/>
          </a:p>
          <a:p>
            <a:r>
              <a:rPr lang="en-GB" dirty="0"/>
              <a:t>There are two interdependent series of reactions:</a:t>
            </a:r>
          </a:p>
          <a:p>
            <a:endParaRPr lang="en-GB" dirty="0"/>
          </a:p>
          <a:p>
            <a:r>
              <a:rPr lang="en-GB" dirty="0"/>
              <a:t>Firstly is the annealing and deactivation of amorphous carbon by the decomposition of small chain alkanes producing hydrogen.</a:t>
            </a:r>
          </a:p>
          <a:p>
            <a:endParaRPr lang="en-GB" dirty="0"/>
          </a:p>
          <a:p>
            <a:r>
              <a:rPr lang="en-GB" dirty="0"/>
              <a:t>The second is dependent upon adsorption of water to create CO and CO</a:t>
            </a:r>
            <a:r>
              <a:rPr lang="en-GB" baseline="-25000" dirty="0"/>
              <a:t>2</a:t>
            </a:r>
            <a:r>
              <a:rPr lang="en-GB" dirty="0"/>
              <a:t> which desorbs from the surface and abstracts carbon from the amorphous surface lattice and rejuvenates the catalyst. Carboxyl and carbonyl groups may be intermediates species most likely to create CO and CO</a:t>
            </a:r>
            <a:r>
              <a:rPr lang="en-GB" baseline="-25000" dirty="0"/>
              <a:t>2</a:t>
            </a:r>
            <a:r>
              <a:rPr lang="en-GB" dirty="0"/>
              <a:t>.</a:t>
            </a:r>
          </a:p>
          <a:p>
            <a:endParaRPr lang="en-GB" dirty="0"/>
          </a:p>
          <a:p>
            <a:r>
              <a:rPr lang="en-GB" dirty="0"/>
              <a:t>The second process is governed by the interruption of the reverse water gas shift reaction by chlorite growth as it develops from </a:t>
            </a:r>
            <a:r>
              <a:rPr lang="en-GB" dirty="0" err="1"/>
              <a:t>illite</a:t>
            </a:r>
            <a:r>
              <a:rPr lang="en-GB" dirty="0"/>
              <a:t> incorporating water into its lattice.</a:t>
            </a:r>
          </a:p>
        </p:txBody>
      </p:sp>
      <p:sp>
        <p:nvSpPr>
          <p:cNvPr id="4" name="Slide Number Placeholder 3"/>
          <p:cNvSpPr>
            <a:spLocks noGrp="1"/>
          </p:cNvSpPr>
          <p:nvPr>
            <p:ph type="sldNum" sz="quarter" idx="5"/>
          </p:nvPr>
        </p:nvSpPr>
        <p:spPr/>
        <p:txBody>
          <a:bodyPr/>
          <a:lstStyle/>
          <a:p>
            <a:fld id="{64E71CE0-87AD-4ED5-866B-AEFD674CA8AC}" type="slidenum">
              <a:rPr lang="en-GB" smtClean="0"/>
              <a:t>31</a:t>
            </a:fld>
            <a:endParaRPr lang="en-GB"/>
          </a:p>
        </p:txBody>
      </p:sp>
    </p:spTree>
    <p:extLst>
      <p:ext uri="{BB962C8B-B14F-4D97-AF65-F5344CB8AC3E}">
        <p14:creationId xmlns:p14="http://schemas.microsoft.com/office/powerpoint/2010/main" val="4254279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endParaRPr lang="en-GB" dirty="0">
              <a:latin typeface="Times New Roman" panose="02020603050405020304" pitchFamily="18" charset="0"/>
            </a:endParaRPr>
          </a:p>
          <a:p>
            <a:r>
              <a:rPr lang="en-GB" dirty="0"/>
              <a:t>This is the end of the beginning of diatomic hydrogen generation as chlorite growth shuts down hydrogen generation and amorphous carbon deactivates turning to carbon black.</a:t>
            </a:r>
          </a:p>
          <a:p>
            <a:endParaRPr lang="en-GB" dirty="0"/>
          </a:p>
          <a:p>
            <a:r>
              <a:rPr lang="en-GB" dirty="0"/>
              <a:t>Reduction in nanopore space leads to the expulsion of dry gas and diatomic hydrogen.</a:t>
            </a:r>
          </a:p>
          <a:p>
            <a:endParaRPr lang="en-GB" dirty="0"/>
          </a:p>
          <a:p>
            <a:r>
              <a:rPr lang="en-GB" dirty="0"/>
              <a:t>Unreactive hydrocarbon residues remain locked into the shale.</a:t>
            </a:r>
          </a:p>
          <a:p>
            <a:endParaRPr lang="en-GB" dirty="0"/>
          </a:p>
          <a:p>
            <a:r>
              <a:rPr lang="en-GB" dirty="0"/>
              <a:t>This is also the beginning of a new phase of thermo-catalysis as conditions become super-critical…</a:t>
            </a:r>
          </a:p>
        </p:txBody>
      </p:sp>
      <p:sp>
        <p:nvSpPr>
          <p:cNvPr id="4" name="Slide Number Placeholder 3"/>
          <p:cNvSpPr>
            <a:spLocks noGrp="1"/>
          </p:cNvSpPr>
          <p:nvPr>
            <p:ph type="sldNum" sz="quarter" idx="5"/>
          </p:nvPr>
        </p:nvSpPr>
        <p:spPr/>
        <p:txBody>
          <a:bodyPr/>
          <a:lstStyle/>
          <a:p>
            <a:fld id="{64E71CE0-87AD-4ED5-866B-AEFD674CA8AC}" type="slidenum">
              <a:rPr lang="en-GB" smtClean="0"/>
              <a:t>32</a:t>
            </a:fld>
            <a:endParaRPr lang="en-GB"/>
          </a:p>
        </p:txBody>
      </p:sp>
    </p:spTree>
    <p:extLst>
      <p:ext uri="{BB962C8B-B14F-4D97-AF65-F5344CB8AC3E}">
        <p14:creationId xmlns:p14="http://schemas.microsoft.com/office/powerpoint/2010/main" val="17252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As a quick reminder to those that have forgotten some of the peculiarities associated with super-critical water.</a:t>
            </a:r>
          </a:p>
          <a:p>
            <a:endParaRPr lang="en-GB" dirty="0"/>
          </a:p>
          <a:p>
            <a:r>
              <a:rPr lang="en-GB" dirty="0"/>
              <a:t>The main points are that water now has no surface tension and becomes a non-polar solvent.</a:t>
            </a:r>
          </a:p>
        </p:txBody>
      </p:sp>
      <p:sp>
        <p:nvSpPr>
          <p:cNvPr id="4" name="Slide Number Placeholder 3"/>
          <p:cNvSpPr>
            <a:spLocks noGrp="1"/>
          </p:cNvSpPr>
          <p:nvPr>
            <p:ph type="sldNum" sz="quarter" idx="5"/>
          </p:nvPr>
        </p:nvSpPr>
        <p:spPr/>
        <p:txBody>
          <a:bodyPr/>
          <a:lstStyle/>
          <a:p>
            <a:fld id="{64E71CE0-87AD-4ED5-866B-AEFD674CA8AC}" type="slidenum">
              <a:rPr lang="en-GB" smtClean="0"/>
              <a:t>33</a:t>
            </a:fld>
            <a:endParaRPr lang="en-GB"/>
          </a:p>
        </p:txBody>
      </p:sp>
    </p:spTree>
    <p:extLst>
      <p:ext uri="{BB962C8B-B14F-4D97-AF65-F5344CB8AC3E}">
        <p14:creationId xmlns:p14="http://schemas.microsoft.com/office/powerpoint/2010/main" val="2939018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a:xfrm>
            <a:off x="686594" y="4591546"/>
            <a:ext cx="5492750" cy="3995241"/>
          </a:xfrm>
        </p:spPr>
        <p:txBody>
          <a:bodyPr/>
          <a:lstStyle/>
          <a:p>
            <a:r>
              <a:rPr lang="en-GB" dirty="0"/>
              <a:t>Conditions mean that chlorite dehydrates releasing water into the shale. The super-critical nature of water means that hydrocarbon residues are much more easily dissolved. For example benzene favours phenol development and eventual decomposition. Aromatic and cyclic oxides are even more susceptible to decomposition.</a:t>
            </a:r>
          </a:p>
          <a:p>
            <a:endParaRPr lang="en-GB" dirty="0"/>
          </a:p>
          <a:p>
            <a:r>
              <a:rPr lang="en-GB" dirty="0"/>
              <a:t>A secondary gas cap develops (possibly a wet gas zone too) and the cycle of thermo- catalytic decomposition begins again.</a:t>
            </a:r>
          </a:p>
          <a:p>
            <a:endParaRPr lang="en-GB" dirty="0"/>
          </a:p>
          <a:p>
            <a:r>
              <a:rPr lang="en-GB" dirty="0"/>
              <a:t>Carbon black is reactivated by SCW creating more active sites.</a:t>
            </a:r>
          </a:p>
          <a:p>
            <a:endParaRPr lang="en-GB" dirty="0"/>
          </a:p>
          <a:p>
            <a:r>
              <a:rPr lang="en-GB" dirty="0"/>
              <a:t>A similar route of decomposition for alkanes and reactivation of carbon is followed.</a:t>
            </a:r>
          </a:p>
          <a:p>
            <a:endParaRPr lang="en-GB" dirty="0"/>
          </a:p>
          <a:p>
            <a:r>
              <a:rPr lang="en-GB" dirty="0"/>
              <a:t>Phyllosilicates development from hydrous to anhydrous in the lattice mean new authigenic minerals are formed favouring diatomic hydrogen production for a time.</a:t>
            </a:r>
          </a:p>
          <a:p>
            <a:endParaRPr lang="en-GB" dirty="0"/>
          </a:p>
          <a:p>
            <a:r>
              <a:rPr lang="en-GB" dirty="0"/>
              <a:t>The mechanism shuts of due to biotite development and lack of water to reactivate the carbon black catalyst and graphite is formed.</a:t>
            </a:r>
          </a:p>
          <a:p>
            <a:endParaRPr lang="en-GB" dirty="0"/>
          </a:p>
          <a:p>
            <a:r>
              <a:rPr lang="en-GB" dirty="0"/>
              <a:t>A similar SCW process happens in the graphitisation of anthracite coals.</a:t>
            </a:r>
          </a:p>
        </p:txBody>
      </p:sp>
      <p:sp>
        <p:nvSpPr>
          <p:cNvPr id="4" name="Slide Number Placeholder 3"/>
          <p:cNvSpPr>
            <a:spLocks noGrp="1"/>
          </p:cNvSpPr>
          <p:nvPr>
            <p:ph type="sldNum" sz="quarter" idx="5"/>
          </p:nvPr>
        </p:nvSpPr>
        <p:spPr/>
        <p:txBody>
          <a:bodyPr/>
          <a:lstStyle/>
          <a:p>
            <a:fld id="{64E71CE0-87AD-4ED5-866B-AEFD674CA8AC}" type="slidenum">
              <a:rPr lang="en-GB" smtClean="0"/>
              <a:t>34</a:t>
            </a:fld>
            <a:endParaRPr lang="en-GB"/>
          </a:p>
        </p:txBody>
      </p:sp>
    </p:spTree>
    <p:extLst>
      <p:ext uri="{BB962C8B-B14F-4D97-AF65-F5344CB8AC3E}">
        <p14:creationId xmlns:p14="http://schemas.microsoft.com/office/powerpoint/2010/main" val="2066253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The work by Suzuki and his team shows the volumes of residual gases in shales and metapelites on the west coast of Japan.</a:t>
            </a:r>
          </a:p>
          <a:p>
            <a:endParaRPr lang="en-GB" dirty="0"/>
          </a:p>
          <a:p>
            <a:r>
              <a:rPr lang="en-GB" dirty="0"/>
              <a:t>Is this the finger print of the hydrogen generation process in action?</a:t>
            </a:r>
          </a:p>
          <a:p>
            <a:endParaRPr lang="en-GB" dirty="0"/>
          </a:p>
          <a:p>
            <a:r>
              <a:rPr lang="en-GB" dirty="0"/>
              <a:t>Certainly as residual methane subsides around 2-300 residual hydrogen seems to ramp up.</a:t>
            </a:r>
          </a:p>
          <a:p>
            <a:endParaRPr lang="en-GB" dirty="0"/>
          </a:p>
          <a:p>
            <a:r>
              <a:rPr lang="en-GB" dirty="0"/>
              <a:t>Suzuki favours a direct decomposition of methane method to create diatomic hydrogen.</a:t>
            </a:r>
          </a:p>
        </p:txBody>
      </p:sp>
      <p:sp>
        <p:nvSpPr>
          <p:cNvPr id="4" name="Slide Number Placeholder 3"/>
          <p:cNvSpPr>
            <a:spLocks noGrp="1"/>
          </p:cNvSpPr>
          <p:nvPr>
            <p:ph type="sldNum" sz="quarter" idx="5"/>
          </p:nvPr>
        </p:nvSpPr>
        <p:spPr/>
        <p:txBody>
          <a:bodyPr/>
          <a:lstStyle/>
          <a:p>
            <a:fld id="{64E71CE0-87AD-4ED5-866B-AEFD674CA8AC}" type="slidenum">
              <a:rPr lang="en-GB" smtClean="0"/>
              <a:t>35</a:t>
            </a:fld>
            <a:endParaRPr lang="en-GB"/>
          </a:p>
        </p:txBody>
      </p:sp>
    </p:spTree>
    <p:extLst>
      <p:ext uri="{BB962C8B-B14F-4D97-AF65-F5344CB8AC3E}">
        <p14:creationId xmlns:p14="http://schemas.microsoft.com/office/powerpoint/2010/main" val="2826900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In summary there appear to be three distinct regions were hydrogen can be developed within the hydrocarbon system.</a:t>
            </a:r>
          </a:p>
          <a:p>
            <a:endParaRPr lang="en-GB" dirty="0"/>
          </a:p>
          <a:p>
            <a:r>
              <a:rPr lang="en-GB" dirty="0"/>
              <a:t>Hydronium and 1-2% of diatomic hydrogen are expelled along with alkanes during oil and wet gas development.</a:t>
            </a:r>
          </a:p>
          <a:p>
            <a:endParaRPr lang="en-GB" dirty="0"/>
          </a:p>
          <a:p>
            <a:r>
              <a:rPr lang="en-GB" dirty="0"/>
              <a:t>Diatomic hydrogen created by thermo-catalysis of remaining short chained alkanes with amorphous carbon. This is shut down by chlorite development.</a:t>
            </a:r>
          </a:p>
          <a:p>
            <a:endParaRPr lang="en-GB" dirty="0"/>
          </a:p>
          <a:p>
            <a:r>
              <a:rPr lang="en-GB" dirty="0"/>
              <a:t>Conditions turning super-critical leads to a new gas cap which is turned to diatomic hydrogen by carbon black. Switch off is by biotite generation and leads to graphite as an end product.</a:t>
            </a:r>
          </a:p>
          <a:p>
            <a:endParaRPr lang="en-GB" dirty="0"/>
          </a:p>
          <a:p>
            <a:r>
              <a:rPr lang="en-GB" dirty="0"/>
              <a:t>There may be some hysteresis of hydrogen development to take account of adsorption, desorption and diffusion.</a:t>
            </a:r>
          </a:p>
          <a:p>
            <a:endParaRPr lang="en-GB" dirty="0"/>
          </a:p>
          <a:p>
            <a:r>
              <a:rPr lang="en-GB" dirty="0"/>
              <a:t>Hopefully this is convincing enough to make people think before labelling hydrogen in basinal settings as being of “ultramafic origin”.</a:t>
            </a:r>
          </a:p>
          <a:p>
            <a:endParaRPr lang="en-GB" dirty="0"/>
          </a:p>
          <a:p>
            <a:endParaRPr lang="en-GB" dirty="0"/>
          </a:p>
        </p:txBody>
      </p:sp>
      <p:sp>
        <p:nvSpPr>
          <p:cNvPr id="4" name="Slide Number Placeholder 3"/>
          <p:cNvSpPr>
            <a:spLocks noGrp="1"/>
          </p:cNvSpPr>
          <p:nvPr>
            <p:ph type="sldNum" sz="quarter" idx="5"/>
          </p:nvPr>
        </p:nvSpPr>
        <p:spPr/>
        <p:txBody>
          <a:bodyPr/>
          <a:lstStyle/>
          <a:p>
            <a:fld id="{64E71CE0-87AD-4ED5-866B-AEFD674CA8AC}" type="slidenum">
              <a:rPr lang="en-GB" smtClean="0"/>
              <a:t>36</a:t>
            </a:fld>
            <a:endParaRPr lang="en-GB"/>
          </a:p>
        </p:txBody>
      </p:sp>
    </p:spTree>
    <p:extLst>
      <p:ext uri="{BB962C8B-B14F-4D97-AF65-F5344CB8AC3E}">
        <p14:creationId xmlns:p14="http://schemas.microsoft.com/office/powerpoint/2010/main" val="28427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a:xfrm>
            <a:off x="686594" y="4591546"/>
            <a:ext cx="5492750" cy="3938281"/>
          </a:xfrm>
        </p:spPr>
        <p:txBody>
          <a:bodyPr/>
          <a:lstStyle/>
          <a:p>
            <a:r>
              <a:rPr lang="en-GB" dirty="0"/>
              <a:t>What I’d like to tell you is:- Diagenesis may be influenced to some degree by super Arrhenius conditions which appear to reduce the energy hurdles leading to early initiation of Whitmore reaction conditions persisting through oil development.</a:t>
            </a:r>
          </a:p>
          <a:p>
            <a:endParaRPr lang="en-GB" dirty="0"/>
          </a:p>
          <a:p>
            <a:r>
              <a:rPr lang="en-GB" dirty="0"/>
              <a:t>It is possible that low conversion rate nanoscale thermo-catalytic reactions maybe follow on from one to the other creating hydrogen.</a:t>
            </a:r>
          </a:p>
          <a:p>
            <a:endParaRPr lang="en-GB" dirty="0"/>
          </a:p>
          <a:p>
            <a:r>
              <a:rPr lang="en-GB" dirty="0"/>
              <a:t>	1. Clay catalysis cracking and polymerisation</a:t>
            </a:r>
          </a:p>
          <a:p>
            <a:r>
              <a:rPr lang="en-GB" dirty="0"/>
              <a:t>	2. Amorphous carbon catalysis induced cracking</a:t>
            </a:r>
          </a:p>
          <a:p>
            <a:r>
              <a:rPr lang="en-GB" dirty="0"/>
              <a:t>	3. Carbon black catalysis induced cracking</a:t>
            </a:r>
          </a:p>
          <a:p>
            <a:endParaRPr lang="en-GB" dirty="0"/>
          </a:p>
          <a:p>
            <a:r>
              <a:rPr lang="en-GB" dirty="0"/>
              <a:t>There are two themes of note:</a:t>
            </a:r>
          </a:p>
          <a:p>
            <a:endParaRPr lang="en-GB" dirty="0"/>
          </a:p>
          <a:p>
            <a:r>
              <a:rPr lang="en-GB" dirty="0"/>
              <a:t>	A. Initial production of hydronium by clay catalysis promoting Whitmore type carbocation exchanges in cracking and polymerisation.</a:t>
            </a:r>
          </a:p>
          <a:p>
            <a:endParaRPr lang="en-GB" dirty="0"/>
          </a:p>
          <a:p>
            <a:r>
              <a:rPr lang="en-GB" dirty="0"/>
              <a:t>	B. Conversion of cracked alkenes to form “hydrocarbon residues” in a glassy or super-glassy state which are eventually transformed into amorphous carbon and forming graphite as the end product. This covers the various types of bitumen created by the cracking mechanism but for the sake of simplicity is lumped together.</a:t>
            </a:r>
          </a:p>
        </p:txBody>
      </p:sp>
      <p:sp>
        <p:nvSpPr>
          <p:cNvPr id="4" name="Slide Number Placeholder 3"/>
          <p:cNvSpPr>
            <a:spLocks noGrp="1"/>
          </p:cNvSpPr>
          <p:nvPr>
            <p:ph type="sldNum" sz="quarter" idx="5"/>
          </p:nvPr>
        </p:nvSpPr>
        <p:spPr/>
        <p:txBody>
          <a:bodyPr/>
          <a:lstStyle/>
          <a:p>
            <a:fld id="{64E71CE0-87AD-4ED5-866B-AEFD674CA8AC}" type="slidenum">
              <a:rPr lang="en-GB" smtClean="0"/>
              <a:t>4</a:t>
            </a:fld>
            <a:endParaRPr lang="en-GB"/>
          </a:p>
        </p:txBody>
      </p:sp>
    </p:spTree>
    <p:extLst>
      <p:ext uri="{BB962C8B-B14F-4D97-AF65-F5344CB8AC3E}">
        <p14:creationId xmlns:p14="http://schemas.microsoft.com/office/powerpoint/2010/main" val="213493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We are most familiar with the idea of clays acting as a catalyst in the subsurface.</a:t>
            </a:r>
          </a:p>
          <a:p>
            <a:endParaRPr lang="en-GB" dirty="0"/>
          </a:p>
          <a:p>
            <a:r>
              <a:rPr lang="en-GB" dirty="0"/>
              <a:t>We typically think of organo-clay complexes where gigantic organic molecules are adsorbed onto the outer surface of clays.</a:t>
            </a:r>
          </a:p>
          <a:p>
            <a:endParaRPr lang="en-GB" dirty="0"/>
          </a:p>
          <a:p>
            <a:r>
              <a:rPr lang="en-GB" dirty="0"/>
              <a:t>More recently though the role of hydronium as a mobile </a:t>
            </a:r>
            <a:r>
              <a:rPr lang="en-GB" dirty="0" err="1"/>
              <a:t>Brønsted</a:t>
            </a:r>
            <a:r>
              <a:rPr lang="en-GB" dirty="0"/>
              <a:t> acid site have become popular.</a:t>
            </a:r>
          </a:p>
          <a:p>
            <a:endParaRPr lang="en-GB" dirty="0"/>
          </a:p>
          <a:p>
            <a:r>
              <a:rPr lang="en-GB" dirty="0"/>
              <a:t>Water in the interlayer of the clays becomes protonated and is free to react externally.</a:t>
            </a:r>
          </a:p>
        </p:txBody>
      </p:sp>
      <p:sp>
        <p:nvSpPr>
          <p:cNvPr id="4" name="Slide Number Placeholder 3"/>
          <p:cNvSpPr>
            <a:spLocks noGrp="1"/>
          </p:cNvSpPr>
          <p:nvPr>
            <p:ph type="sldNum" sz="quarter" idx="5"/>
          </p:nvPr>
        </p:nvSpPr>
        <p:spPr/>
        <p:txBody>
          <a:bodyPr/>
          <a:lstStyle/>
          <a:p>
            <a:fld id="{64E71CE0-87AD-4ED5-866B-AEFD674CA8AC}" type="slidenum">
              <a:rPr lang="en-GB" smtClean="0"/>
              <a:t>5</a:t>
            </a:fld>
            <a:endParaRPr lang="en-GB"/>
          </a:p>
        </p:txBody>
      </p:sp>
    </p:spTree>
    <p:extLst>
      <p:ext uri="{BB962C8B-B14F-4D97-AF65-F5344CB8AC3E}">
        <p14:creationId xmlns:p14="http://schemas.microsoft.com/office/powerpoint/2010/main" val="101948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Here we can see in the animation of the </a:t>
            </a:r>
            <a:r>
              <a:rPr lang="en-GB" dirty="0" err="1"/>
              <a:t>Grotthuus</a:t>
            </a:r>
            <a:r>
              <a:rPr lang="en-GB" dirty="0"/>
              <a:t> Mechanism.</a:t>
            </a:r>
          </a:p>
          <a:p>
            <a:endParaRPr lang="en-GB" dirty="0"/>
          </a:p>
          <a:p>
            <a:r>
              <a:rPr lang="en-GB" dirty="0"/>
              <a:t>It is thought that a hydronium complex is formed from cations in the TOT layer of the clay react with interlayer water allowing proton hopping.</a:t>
            </a:r>
          </a:p>
          <a:p>
            <a:endParaRPr lang="en-GB" dirty="0"/>
          </a:p>
          <a:p>
            <a:r>
              <a:rPr lang="en-GB" dirty="0"/>
              <a:t>This means that hydronium ions can easily migrate through the nanopore space in the shale and more easily cause Whitmore type cracking and polymerisation reactions.</a:t>
            </a:r>
          </a:p>
        </p:txBody>
      </p:sp>
      <p:sp>
        <p:nvSpPr>
          <p:cNvPr id="4" name="Slide Number Placeholder 3"/>
          <p:cNvSpPr>
            <a:spLocks noGrp="1"/>
          </p:cNvSpPr>
          <p:nvPr>
            <p:ph type="sldNum" sz="quarter" idx="5"/>
          </p:nvPr>
        </p:nvSpPr>
        <p:spPr/>
        <p:txBody>
          <a:bodyPr/>
          <a:lstStyle/>
          <a:p>
            <a:fld id="{64E71CE0-87AD-4ED5-866B-AEFD674CA8AC}" type="slidenum">
              <a:rPr lang="en-GB" smtClean="0"/>
              <a:t>6</a:t>
            </a:fld>
            <a:endParaRPr lang="en-GB"/>
          </a:p>
        </p:txBody>
      </p:sp>
    </p:spTree>
    <p:extLst>
      <p:ext uri="{BB962C8B-B14F-4D97-AF65-F5344CB8AC3E}">
        <p14:creationId xmlns:p14="http://schemas.microsoft.com/office/powerpoint/2010/main" val="38970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The large interlayer space of Smectite may allow small alkanes to pass though and be cracked.</a:t>
            </a:r>
          </a:p>
          <a:p>
            <a:endParaRPr lang="en-GB" dirty="0"/>
          </a:p>
          <a:p>
            <a:r>
              <a:rPr lang="en-GB" dirty="0"/>
              <a:t>Hydronium created through cationic exchange in the interlayer acts as a mobile proton exchange site in both cracking and polymerisation.</a:t>
            </a:r>
          </a:p>
        </p:txBody>
      </p:sp>
      <p:sp>
        <p:nvSpPr>
          <p:cNvPr id="4" name="Slide Number Placeholder 3"/>
          <p:cNvSpPr>
            <a:spLocks noGrp="1"/>
          </p:cNvSpPr>
          <p:nvPr>
            <p:ph type="sldNum" sz="quarter" idx="5"/>
          </p:nvPr>
        </p:nvSpPr>
        <p:spPr/>
        <p:txBody>
          <a:bodyPr/>
          <a:lstStyle/>
          <a:p>
            <a:fld id="{64E71CE0-87AD-4ED5-866B-AEFD674CA8AC}" type="slidenum">
              <a:rPr lang="en-GB" smtClean="0"/>
              <a:t>7</a:t>
            </a:fld>
            <a:endParaRPr lang="en-GB"/>
          </a:p>
        </p:txBody>
      </p:sp>
    </p:spTree>
    <p:extLst>
      <p:ext uri="{BB962C8B-B14F-4D97-AF65-F5344CB8AC3E}">
        <p14:creationId xmlns:p14="http://schemas.microsoft.com/office/powerpoint/2010/main" val="46205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Hydronium creation eventually leads to collapse of smectite and the creation of a more stable illite structural configuration.</a:t>
            </a:r>
          </a:p>
          <a:p>
            <a:endParaRPr lang="en-GB" dirty="0"/>
          </a:p>
          <a:p>
            <a:r>
              <a:rPr lang="en-GB" dirty="0"/>
              <a:t>The collapse in the micro and nano pore structure leads to expulsion of adsorbed alkanes and hydrogen.</a:t>
            </a:r>
          </a:p>
          <a:p>
            <a:endParaRPr lang="en-GB" dirty="0"/>
          </a:p>
          <a:p>
            <a:r>
              <a:rPr lang="en-GB" dirty="0"/>
              <a:t>Collapse also severely inhibits or stops the Whitmore reactions from occurring.</a:t>
            </a:r>
          </a:p>
          <a:p>
            <a:endParaRPr lang="en-GB" dirty="0"/>
          </a:p>
          <a:p>
            <a:r>
              <a:rPr lang="en-GB" dirty="0"/>
              <a:t>Increases in pH and temperature begin to favour another catalytic mechanism involving radical reactions.</a:t>
            </a:r>
          </a:p>
        </p:txBody>
      </p:sp>
      <p:sp>
        <p:nvSpPr>
          <p:cNvPr id="4" name="Slide Number Placeholder 3"/>
          <p:cNvSpPr>
            <a:spLocks noGrp="1"/>
          </p:cNvSpPr>
          <p:nvPr>
            <p:ph type="sldNum" sz="quarter" idx="5"/>
          </p:nvPr>
        </p:nvSpPr>
        <p:spPr/>
        <p:txBody>
          <a:bodyPr/>
          <a:lstStyle/>
          <a:p>
            <a:fld id="{64E71CE0-87AD-4ED5-866B-AEFD674CA8AC}" type="slidenum">
              <a:rPr lang="en-GB" smtClean="0"/>
              <a:t>8</a:t>
            </a:fld>
            <a:endParaRPr lang="en-GB"/>
          </a:p>
        </p:txBody>
      </p:sp>
    </p:spTree>
    <p:extLst>
      <p:ext uri="{BB962C8B-B14F-4D97-AF65-F5344CB8AC3E}">
        <p14:creationId xmlns:p14="http://schemas.microsoft.com/office/powerpoint/2010/main" val="343643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192213"/>
            <a:ext cx="5724525" cy="3221037"/>
          </a:xfrm>
          <a:prstGeom prst="rect">
            <a:avLst/>
          </a:prstGeom>
        </p:spPr>
      </p:sp>
      <p:sp>
        <p:nvSpPr>
          <p:cNvPr id="3" name="Notes Placeholder 2"/>
          <p:cNvSpPr>
            <a:spLocks noGrp="1"/>
          </p:cNvSpPr>
          <p:nvPr>
            <p:ph type="body" idx="1"/>
          </p:nvPr>
        </p:nvSpPr>
        <p:spPr/>
        <p:txBody>
          <a:bodyPr/>
          <a:lstStyle/>
          <a:p>
            <a:r>
              <a:rPr lang="en-GB" dirty="0"/>
              <a:t>One of the key mechanisms of the hydrocarbon model that is often overlooked is the creation of coke and hydrocarbon residues.</a:t>
            </a:r>
          </a:p>
          <a:p>
            <a:endParaRPr lang="en-GB" dirty="0"/>
          </a:p>
          <a:p>
            <a:r>
              <a:rPr lang="en-GB" dirty="0"/>
              <a:t>Mobile Bronsted acid sites catalyse polymerisation, cyclisation and aromatisation reactions.</a:t>
            </a:r>
          </a:p>
          <a:p>
            <a:endParaRPr lang="en-GB" dirty="0"/>
          </a:p>
          <a:p>
            <a:r>
              <a:rPr lang="en-GB" dirty="0"/>
              <a:t>This creates a series of inert gigantic hetero-molecules cross linked or connected by cyclic ribbons with “islands” of graphene.</a:t>
            </a:r>
          </a:p>
          <a:p>
            <a:endParaRPr lang="en-GB" dirty="0"/>
          </a:p>
          <a:p>
            <a:r>
              <a:rPr lang="en-GB" dirty="0"/>
              <a:t>These grow and develop through chain transform reaction (amongst others) releasing hydrogen and increasing the C:H ratio.</a:t>
            </a:r>
          </a:p>
          <a:p>
            <a:endParaRPr lang="en-GB" dirty="0"/>
          </a:p>
          <a:p>
            <a:r>
              <a:rPr lang="en-GB" dirty="0"/>
              <a:t>Eventually amorphous carbon develops.</a:t>
            </a:r>
          </a:p>
        </p:txBody>
      </p:sp>
      <p:sp>
        <p:nvSpPr>
          <p:cNvPr id="4" name="Slide Number Placeholder 3"/>
          <p:cNvSpPr>
            <a:spLocks noGrp="1"/>
          </p:cNvSpPr>
          <p:nvPr>
            <p:ph type="sldNum" sz="quarter" idx="5"/>
          </p:nvPr>
        </p:nvSpPr>
        <p:spPr/>
        <p:txBody>
          <a:bodyPr/>
          <a:lstStyle/>
          <a:p>
            <a:fld id="{64E71CE0-87AD-4ED5-866B-AEFD674CA8AC}" type="slidenum">
              <a:rPr lang="en-GB" smtClean="0"/>
              <a:t>9</a:t>
            </a:fld>
            <a:endParaRPr lang="en-GB"/>
          </a:p>
        </p:txBody>
      </p:sp>
    </p:spTree>
    <p:extLst>
      <p:ext uri="{BB962C8B-B14F-4D97-AF65-F5344CB8AC3E}">
        <p14:creationId xmlns:p14="http://schemas.microsoft.com/office/powerpoint/2010/main" val="423851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440"/>
            </a:lvl1pPr>
            <a:lvl2pPr marL="274323" indent="0" algn="ctr">
              <a:buNone/>
              <a:defRPr sz="1200"/>
            </a:lvl2pPr>
            <a:lvl3pPr marL="548646" indent="0" algn="ctr">
              <a:buNone/>
              <a:defRPr sz="1080"/>
            </a:lvl3pPr>
            <a:lvl4pPr marL="822970" indent="0" algn="ctr">
              <a:buNone/>
              <a:defRPr sz="960"/>
            </a:lvl4pPr>
            <a:lvl5pPr marL="1097293" indent="0" algn="ctr">
              <a:buNone/>
              <a:defRPr sz="960"/>
            </a:lvl5pPr>
            <a:lvl6pPr marL="1371616" indent="0" algn="ctr">
              <a:buNone/>
              <a:defRPr sz="960"/>
            </a:lvl6pPr>
            <a:lvl7pPr marL="1645939" indent="0" algn="ctr">
              <a:buNone/>
              <a:defRPr sz="960"/>
            </a:lvl7pPr>
            <a:lvl8pPr marL="1920262" indent="0" algn="ctr">
              <a:buNone/>
              <a:defRPr sz="960"/>
            </a:lvl8pPr>
            <a:lvl9pPr marL="2194585" indent="0" algn="ctr">
              <a:buNone/>
              <a:defRPr sz="960"/>
            </a:lvl9pPr>
          </a:lstStyle>
          <a:p>
            <a:r>
              <a:rPr lang="en-US"/>
              <a:t>Click to edit Master subtitle style</a:t>
            </a:r>
          </a:p>
        </p:txBody>
      </p:sp>
      <p:sp>
        <p:nvSpPr>
          <p:cNvPr id="4" name="Date Placeholder 3"/>
          <p:cNvSpPr>
            <a:spLocks noGrp="1"/>
          </p:cNvSpPr>
          <p:nvPr>
            <p:ph type="dt" sz="half" idx="10"/>
          </p:nvPr>
        </p:nvSpPr>
        <p:spPr/>
        <p:txBody>
          <a:bodyPr/>
          <a:lstStyle/>
          <a:p>
            <a:fld id="{88A11FF8-03EE-4462-A03B-0DA5F333494A}"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295918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1FF8-03EE-4462-A03B-0DA5F333494A}"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80838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1FF8-03EE-4462-A03B-0DA5F333494A}"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120672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6109" y="201085"/>
            <a:ext cx="3591891" cy="7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EA98FD1-D32A-6440-8676-2BC97933BFA4}"/>
              </a:ext>
            </a:extLst>
          </p:cNvPr>
          <p:cNvSpPr>
            <a:spLocks noGrp="1"/>
          </p:cNvSpPr>
          <p:nvPr>
            <p:ph type="title"/>
          </p:nvPr>
        </p:nvSpPr>
        <p:spPr>
          <a:xfrm>
            <a:off x="624418" y="2103968"/>
            <a:ext cx="10729383" cy="1325033"/>
          </a:xfrm>
          <a:prstGeom prst="rect">
            <a:avLst/>
          </a:prstGeom>
        </p:spPr>
        <p:txBody>
          <a:bodyPr anchor="b"/>
          <a:lstStyle/>
          <a:p>
            <a:r>
              <a:rPr lang="en-GB"/>
              <a:t>Click to edit Master title style</a:t>
            </a:r>
            <a:endParaRPr lang="en-US"/>
          </a:p>
        </p:txBody>
      </p:sp>
    </p:spTree>
    <p:extLst>
      <p:ext uri="{BB962C8B-B14F-4D97-AF65-F5344CB8AC3E}">
        <p14:creationId xmlns:p14="http://schemas.microsoft.com/office/powerpoint/2010/main" val="384064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two images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838200" y="365126"/>
            <a:ext cx="10515600" cy="1325563"/>
          </a:xfrm>
          <a:prstGeom prst="rect">
            <a:avLst/>
          </a:prstGeom>
        </p:spPr>
        <p:txBody>
          <a:bodyPr/>
          <a:lstStyle>
            <a:lvl1pPr>
              <a:defRPr baseline="0"/>
            </a:lvl1pPr>
          </a:lstStyle>
          <a:p>
            <a:r>
              <a:rPr lang="en-US"/>
              <a:t>Text and image slide</a:t>
            </a:r>
            <a:endParaRPr lang="en-GB"/>
          </a:p>
        </p:txBody>
      </p:sp>
      <p:sp>
        <p:nvSpPr>
          <p:cNvPr id="3" name="Content Placeholder 2">
            <a:extLst>
              <a:ext uri="{FF2B5EF4-FFF2-40B4-BE49-F238E27FC236}">
                <a16:creationId xmlns:a16="http://schemas.microsoft.com/office/drawing/2014/main" id="{D62CBD7C-D988-4682-B402-893F85B59598}"/>
              </a:ext>
            </a:extLst>
          </p:cNvPr>
          <p:cNvSpPr>
            <a:spLocks noGrp="1"/>
          </p:cNvSpPr>
          <p:nvPr>
            <p:ph sz="half" idx="1" hasCustomPrompt="1"/>
          </p:nvPr>
        </p:nvSpPr>
        <p:spPr>
          <a:xfrm>
            <a:off x="838201" y="1825625"/>
            <a:ext cx="5162551" cy="4073525"/>
          </a:xfrm>
          <a:prstGeom prst="rect">
            <a:avLst/>
          </a:prstGeom>
        </p:spPr>
        <p:txBody>
          <a:bodyPr/>
          <a:lstStyle>
            <a:lvl1pPr marL="137162" marR="0" indent="-137162" algn="l" defTabSz="548646" rtl="0" eaLnBrk="1" fontAlgn="auto" latinLnBrk="0" hangingPunct="1">
              <a:lnSpc>
                <a:spcPct val="90000"/>
              </a:lnSpc>
              <a:spcBef>
                <a:spcPts val="600"/>
              </a:spcBef>
              <a:spcAft>
                <a:spcPts val="0"/>
              </a:spcAft>
              <a:buClrTx/>
              <a:buSzTx/>
              <a:buFont typeface="HelveticaNeueLT Std" panose="020B0604020202020204" pitchFamily="34" charset="0"/>
              <a:buChar char="–"/>
              <a:tabLst/>
              <a:defRPr lang="en-US" sz="1320" kern="1200" dirty="0" smtClean="0">
                <a:solidFill>
                  <a:schemeClr val="tx1"/>
                </a:solidFill>
                <a:latin typeface="Arial" panose="020B0604020202020204" pitchFamily="34" charset="0"/>
                <a:ea typeface="+mn-ea"/>
                <a:cs typeface="Arial" panose="020B0604020202020204" pitchFamily="34" charset="0"/>
              </a:defRPr>
            </a:lvl1pPr>
            <a:lvl2pPr marL="342904" marR="0" indent="-194313" algn="l" defTabSz="548646" rtl="0" eaLnBrk="1" fontAlgn="auto" latinLnBrk="0" hangingPunct="1">
              <a:lnSpc>
                <a:spcPct val="90000"/>
              </a:lnSpc>
              <a:spcBef>
                <a:spcPts val="300"/>
              </a:spcBef>
              <a:spcAft>
                <a:spcPts val="0"/>
              </a:spcAft>
              <a:buClrTx/>
              <a:buSzTx/>
              <a:buFont typeface="HelveticaNeueLT Std" panose="020B0604020202020204" pitchFamily="34" charset="0"/>
              <a:buChar char="–"/>
              <a:tabLst/>
              <a:defRPr>
                <a:latin typeface="Arial" panose="020B0604020202020204" pitchFamily="34" charset="0"/>
                <a:cs typeface="Arial" panose="020B0604020202020204" pitchFamily="34" charset="0"/>
              </a:defRPr>
            </a:lvl2pPr>
          </a:lstStyle>
          <a:p>
            <a:pPr marL="137162" marR="0" lvl="0" indent="-137162" algn="l" defTabSz="548646" rtl="0" eaLnBrk="1" fontAlgn="auto" latinLnBrk="0" hangingPunct="1">
              <a:lnSpc>
                <a:spcPct val="90000"/>
              </a:lnSpc>
              <a:spcBef>
                <a:spcPts val="600"/>
              </a:spcBef>
              <a:spcAft>
                <a:spcPts val="0"/>
              </a:spcAft>
              <a:buClrTx/>
              <a:buSzTx/>
              <a:buFont typeface="HelveticaNeueLT Std" panose="020B0604020202020204" pitchFamily="34" charset="0"/>
              <a:buChar char="–"/>
              <a:tabLst/>
            </a:pPr>
            <a:r>
              <a:rPr lang="en-US"/>
              <a:t>First level</a:t>
            </a:r>
          </a:p>
          <a:p>
            <a:pPr marL="342904" marR="0" lvl="1" indent="-194313" algn="l" defTabSz="548646" rtl="0" eaLnBrk="1" fontAlgn="auto" latinLnBrk="0" hangingPunct="1">
              <a:lnSpc>
                <a:spcPct val="90000"/>
              </a:lnSpc>
              <a:spcBef>
                <a:spcPts val="300"/>
              </a:spcBef>
              <a:spcAft>
                <a:spcPts val="0"/>
              </a:spcAft>
              <a:buClrTx/>
              <a:buSzTx/>
              <a:buFont typeface="HelveticaNeueLT Std" panose="020B0604020202020204" pitchFamily="34" charset="0"/>
              <a:buChar char="–"/>
              <a:tabLst/>
              <a:defRPr/>
            </a:pPr>
            <a:r>
              <a:rPr lang="en-US"/>
              <a:t>Tab forward to second level</a:t>
            </a:r>
          </a:p>
        </p:txBody>
      </p:sp>
      <p:sp>
        <p:nvSpPr>
          <p:cNvPr id="6" name="Picture Placeholder 5"/>
          <p:cNvSpPr>
            <a:spLocks noGrp="1"/>
          </p:cNvSpPr>
          <p:nvPr>
            <p:ph type="pic" sz="quarter" idx="12"/>
          </p:nvPr>
        </p:nvSpPr>
        <p:spPr>
          <a:xfrm>
            <a:off x="6191250" y="1844675"/>
            <a:ext cx="5126039" cy="1985144"/>
          </a:xfrm>
          <a:prstGeom prst="rect">
            <a:avLst/>
          </a:prstGeom>
          <a:solidFill>
            <a:schemeClr val="tx1">
              <a:lumMod val="60000"/>
              <a:lumOff val="40000"/>
            </a:schemeClr>
          </a:solidFill>
        </p:spPr>
        <p:txBody>
          <a:bodyPr anchor="ctr">
            <a:normAutofit/>
          </a:bodyPr>
          <a:lstStyle>
            <a:lvl1pPr marL="0" indent="0" algn="ctr">
              <a:buNone/>
              <a:defRPr sz="960"/>
            </a:lvl1pPr>
          </a:lstStyle>
          <a:p>
            <a:r>
              <a:rPr lang="en-US"/>
              <a:t>Click icon to add picture</a:t>
            </a:r>
            <a:endParaRPr lang="en-GB"/>
          </a:p>
        </p:txBody>
      </p:sp>
      <p:sp>
        <p:nvSpPr>
          <p:cNvPr id="9" name="Content Placeholder 4"/>
          <p:cNvSpPr>
            <a:spLocks noGrp="1"/>
          </p:cNvSpPr>
          <p:nvPr>
            <p:ph sz="quarter" idx="11" hasCustomPrompt="1"/>
          </p:nvPr>
        </p:nvSpPr>
        <p:spPr>
          <a:xfrm rot="16200000" flipV="1">
            <a:off x="6041999" y="161901"/>
            <a:ext cx="108000" cy="12192001"/>
          </a:xfrm>
          <a:prstGeom prst="rect">
            <a:avLst/>
          </a:prstGeom>
          <a:solidFill>
            <a:srgbClr val="4F213A"/>
          </a:solidFill>
        </p:spPr>
        <p:txBody>
          <a:bodyPr>
            <a:noAutofit/>
          </a:bodyPr>
          <a:lstStyle>
            <a:lvl1pPr marL="0" indent="0">
              <a:buNone/>
              <a:defRPr sz="540" baseline="0"/>
            </a:lvl1pPr>
            <a:lvl3pPr marL="548646" indent="0">
              <a:buNone/>
              <a:defRPr sz="540"/>
            </a:lvl3pPr>
            <a:lvl4pPr marL="822970" indent="0">
              <a:buNone/>
              <a:defRPr sz="540"/>
            </a:lvl4pPr>
            <a:lvl5pPr marL="1097293" indent="0">
              <a:buNone/>
              <a:defRPr sz="540"/>
            </a:lvl5pPr>
          </a:lstStyle>
          <a:p>
            <a:pPr lvl="0"/>
            <a:r>
              <a:rPr lang="en-GB"/>
              <a:t> </a:t>
            </a:r>
          </a:p>
        </p:txBody>
      </p:sp>
      <p:sp>
        <p:nvSpPr>
          <p:cNvPr id="7" name="TextBox 6"/>
          <p:cNvSpPr txBox="1"/>
          <p:nvPr userDrawn="1"/>
        </p:nvSpPr>
        <p:spPr>
          <a:xfrm>
            <a:off x="11049000" y="6446523"/>
            <a:ext cx="670560" cy="203133"/>
          </a:xfrm>
          <a:prstGeom prst="rect">
            <a:avLst/>
          </a:prstGeom>
          <a:noFill/>
        </p:spPr>
        <p:txBody>
          <a:bodyPr wrap="square" rtlCol="0">
            <a:spAutoFit/>
          </a:bodyPr>
          <a:lstStyle/>
          <a:p>
            <a:pPr algn="r"/>
            <a:fld id="{1140342A-434F-4AB3-8A4E-61E1B8090664}" type="slidenum">
              <a:rPr lang="en-GB" sz="720" smtClean="0">
                <a:solidFill>
                  <a:schemeClr val="tx1"/>
                </a:solidFill>
              </a:rPr>
              <a:pPr algn="r"/>
              <a:t>‹#›</a:t>
            </a:fld>
            <a:endParaRPr lang="en-GB" sz="720">
              <a:solidFill>
                <a:schemeClr val="tx1"/>
              </a:solidFill>
            </a:endParaRPr>
          </a:p>
        </p:txBody>
      </p:sp>
      <p:sp>
        <p:nvSpPr>
          <p:cNvPr id="8" name="Picture Placeholder 5"/>
          <p:cNvSpPr>
            <a:spLocks noGrp="1"/>
          </p:cNvSpPr>
          <p:nvPr>
            <p:ph type="pic" sz="quarter" idx="13"/>
          </p:nvPr>
        </p:nvSpPr>
        <p:spPr>
          <a:xfrm>
            <a:off x="6191250" y="3933056"/>
            <a:ext cx="5126039" cy="1985144"/>
          </a:xfrm>
          <a:prstGeom prst="rect">
            <a:avLst/>
          </a:prstGeom>
          <a:solidFill>
            <a:schemeClr val="tx1">
              <a:lumMod val="60000"/>
              <a:lumOff val="40000"/>
            </a:schemeClr>
          </a:solidFill>
        </p:spPr>
        <p:txBody>
          <a:bodyPr anchor="ctr">
            <a:normAutofit/>
          </a:bodyPr>
          <a:lstStyle>
            <a:lvl1pPr marL="0" indent="0" algn="ctr">
              <a:buNone/>
              <a:defRPr sz="960"/>
            </a:lvl1pPr>
          </a:lstStyle>
          <a:p>
            <a:r>
              <a:rPr lang="en-US"/>
              <a:t>Click icon to add picture</a:t>
            </a:r>
            <a:endParaRPr lang="en-GB"/>
          </a:p>
        </p:txBody>
      </p:sp>
    </p:spTree>
    <p:extLst>
      <p:ext uri="{BB962C8B-B14F-4D97-AF65-F5344CB8AC3E}">
        <p14:creationId xmlns:p14="http://schemas.microsoft.com/office/powerpoint/2010/main" val="329863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1" name="Slide Title"/>
          <p:cNvSpPr txBox="1">
            <a:spLocks noGrp="1"/>
          </p:cNvSpPr>
          <p:nvPr>
            <p:ph type="title" hasCustomPrompt="1"/>
          </p:nvPr>
        </p:nvSpPr>
        <p:spPr>
          <a:prstGeom prst="rect">
            <a:avLst/>
          </a:prstGeom>
        </p:spPr>
        <p:txBody>
          <a:bodyPr/>
          <a:lstStyle/>
          <a:p>
            <a:r>
              <a:t>Slide Title</a:t>
            </a:r>
          </a:p>
        </p:txBody>
      </p:sp>
      <p:sp>
        <p:nvSpPr>
          <p:cNvPr id="18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18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79309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1FF8-03EE-4462-A03B-0DA5F333494A}"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2514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36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1440">
                <a:solidFill>
                  <a:schemeClr val="tx1">
                    <a:tint val="75000"/>
                  </a:schemeClr>
                </a:solidFill>
              </a:defRPr>
            </a:lvl1pPr>
            <a:lvl2pPr marL="274323" indent="0">
              <a:buNone/>
              <a:defRPr sz="1200">
                <a:solidFill>
                  <a:schemeClr val="tx1">
                    <a:tint val="75000"/>
                  </a:schemeClr>
                </a:solidFill>
              </a:defRPr>
            </a:lvl2pPr>
            <a:lvl3pPr marL="548646" indent="0">
              <a:buNone/>
              <a:defRPr sz="1080">
                <a:solidFill>
                  <a:schemeClr val="tx1">
                    <a:tint val="75000"/>
                  </a:schemeClr>
                </a:solidFill>
              </a:defRPr>
            </a:lvl3pPr>
            <a:lvl4pPr marL="822970" indent="0">
              <a:buNone/>
              <a:defRPr sz="960">
                <a:solidFill>
                  <a:schemeClr val="tx1">
                    <a:tint val="75000"/>
                  </a:schemeClr>
                </a:solidFill>
              </a:defRPr>
            </a:lvl4pPr>
            <a:lvl5pPr marL="1097293" indent="0">
              <a:buNone/>
              <a:defRPr sz="960">
                <a:solidFill>
                  <a:schemeClr val="tx1">
                    <a:tint val="75000"/>
                  </a:schemeClr>
                </a:solidFill>
              </a:defRPr>
            </a:lvl5pPr>
            <a:lvl6pPr marL="1371616" indent="0">
              <a:buNone/>
              <a:defRPr sz="960">
                <a:solidFill>
                  <a:schemeClr val="tx1">
                    <a:tint val="75000"/>
                  </a:schemeClr>
                </a:solidFill>
              </a:defRPr>
            </a:lvl6pPr>
            <a:lvl7pPr marL="1645939" indent="0">
              <a:buNone/>
              <a:defRPr sz="960">
                <a:solidFill>
                  <a:schemeClr val="tx1">
                    <a:tint val="75000"/>
                  </a:schemeClr>
                </a:solidFill>
              </a:defRPr>
            </a:lvl7pPr>
            <a:lvl8pPr marL="1920262" indent="0">
              <a:buNone/>
              <a:defRPr sz="960">
                <a:solidFill>
                  <a:schemeClr val="tx1">
                    <a:tint val="75000"/>
                  </a:schemeClr>
                </a:solidFill>
              </a:defRPr>
            </a:lvl8pPr>
            <a:lvl9pPr marL="2194585" indent="0">
              <a:buNone/>
              <a:defRPr sz="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A11FF8-03EE-4462-A03B-0DA5F333494A}"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12065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A11FF8-03EE-4462-A03B-0DA5F333494A}"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126238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4"/>
            <a:ext cx="5157787" cy="823912"/>
          </a:xfrm>
        </p:spPr>
        <p:txBody>
          <a:bodyPr anchor="b"/>
          <a:lstStyle>
            <a:lvl1pPr marL="0" indent="0">
              <a:buNone/>
              <a:defRPr sz="1440" b="1"/>
            </a:lvl1pPr>
            <a:lvl2pPr marL="274323" indent="0">
              <a:buNone/>
              <a:defRPr sz="1200" b="1"/>
            </a:lvl2pPr>
            <a:lvl3pPr marL="548646" indent="0">
              <a:buNone/>
              <a:defRPr sz="1080" b="1"/>
            </a:lvl3pPr>
            <a:lvl4pPr marL="822970" indent="0">
              <a:buNone/>
              <a:defRPr sz="960" b="1"/>
            </a:lvl4pPr>
            <a:lvl5pPr marL="1097293" indent="0">
              <a:buNone/>
              <a:defRPr sz="960" b="1"/>
            </a:lvl5pPr>
            <a:lvl6pPr marL="1371616" indent="0">
              <a:buNone/>
              <a:defRPr sz="960" b="1"/>
            </a:lvl6pPr>
            <a:lvl7pPr marL="1645939" indent="0">
              <a:buNone/>
              <a:defRPr sz="960" b="1"/>
            </a:lvl7pPr>
            <a:lvl8pPr marL="1920262" indent="0">
              <a:buNone/>
              <a:defRPr sz="960" b="1"/>
            </a:lvl8pPr>
            <a:lvl9pPr marL="2194585" indent="0">
              <a:buNone/>
              <a:defRPr sz="96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440" b="1"/>
            </a:lvl1pPr>
            <a:lvl2pPr marL="274323" indent="0">
              <a:buNone/>
              <a:defRPr sz="1200" b="1"/>
            </a:lvl2pPr>
            <a:lvl3pPr marL="548646" indent="0">
              <a:buNone/>
              <a:defRPr sz="1080" b="1"/>
            </a:lvl3pPr>
            <a:lvl4pPr marL="822970" indent="0">
              <a:buNone/>
              <a:defRPr sz="960" b="1"/>
            </a:lvl4pPr>
            <a:lvl5pPr marL="1097293" indent="0">
              <a:buNone/>
              <a:defRPr sz="960" b="1"/>
            </a:lvl5pPr>
            <a:lvl6pPr marL="1371616" indent="0">
              <a:buNone/>
              <a:defRPr sz="960" b="1"/>
            </a:lvl6pPr>
            <a:lvl7pPr marL="1645939" indent="0">
              <a:buNone/>
              <a:defRPr sz="960" b="1"/>
            </a:lvl7pPr>
            <a:lvl8pPr marL="1920262" indent="0">
              <a:buNone/>
              <a:defRPr sz="960" b="1"/>
            </a:lvl8pPr>
            <a:lvl9pPr marL="2194585" indent="0">
              <a:buNone/>
              <a:defRPr sz="96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11FF8-03EE-4462-A03B-0DA5F333494A}" type="datetimeFigureOut">
              <a:rPr lang="en-GB" smtClean="0"/>
              <a:t>29/06/2023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251104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A11FF8-03EE-4462-A03B-0DA5F333494A}" type="datetimeFigureOut">
              <a:rPr lang="en-GB" smtClean="0"/>
              <a:t>29/06/2023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101441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11FF8-03EE-4462-A03B-0DA5F333494A}" type="datetimeFigureOut">
              <a:rPr lang="en-GB" smtClean="0"/>
              <a:t>29/06/2023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321882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92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60"/>
            </a:lvl1pPr>
            <a:lvl2pPr marL="274323" indent="0">
              <a:buNone/>
              <a:defRPr sz="840"/>
            </a:lvl2pPr>
            <a:lvl3pPr marL="548646" indent="0">
              <a:buNone/>
              <a:defRPr sz="720"/>
            </a:lvl3pPr>
            <a:lvl4pPr marL="822970" indent="0">
              <a:buNone/>
              <a:defRPr sz="600"/>
            </a:lvl4pPr>
            <a:lvl5pPr marL="1097293" indent="0">
              <a:buNone/>
              <a:defRPr sz="600"/>
            </a:lvl5pPr>
            <a:lvl6pPr marL="1371616" indent="0">
              <a:buNone/>
              <a:defRPr sz="600"/>
            </a:lvl6pPr>
            <a:lvl7pPr marL="1645939" indent="0">
              <a:buNone/>
              <a:defRPr sz="600"/>
            </a:lvl7pPr>
            <a:lvl8pPr marL="1920262" indent="0">
              <a:buNone/>
              <a:defRPr sz="600"/>
            </a:lvl8pPr>
            <a:lvl9pPr marL="2194585"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88A11FF8-03EE-4462-A03B-0DA5F333494A}"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104220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92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1920"/>
            </a:lvl1pPr>
            <a:lvl2pPr marL="274323" indent="0">
              <a:buNone/>
              <a:defRPr sz="1680"/>
            </a:lvl2pPr>
            <a:lvl3pPr marL="548646" indent="0">
              <a:buNone/>
              <a:defRPr sz="1440"/>
            </a:lvl3pPr>
            <a:lvl4pPr marL="822970" indent="0">
              <a:buNone/>
              <a:defRPr sz="1200"/>
            </a:lvl4pPr>
            <a:lvl5pPr marL="1097293" indent="0">
              <a:buNone/>
              <a:defRPr sz="1200"/>
            </a:lvl5pPr>
            <a:lvl6pPr marL="1371616" indent="0">
              <a:buNone/>
              <a:defRPr sz="1200"/>
            </a:lvl6pPr>
            <a:lvl7pPr marL="1645939" indent="0">
              <a:buNone/>
              <a:defRPr sz="1200"/>
            </a:lvl7pPr>
            <a:lvl8pPr marL="1920262" indent="0">
              <a:buNone/>
              <a:defRPr sz="1200"/>
            </a:lvl8pPr>
            <a:lvl9pPr marL="2194585" indent="0">
              <a:buNone/>
              <a:defRPr sz="12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60"/>
            </a:lvl1pPr>
            <a:lvl2pPr marL="274323" indent="0">
              <a:buNone/>
              <a:defRPr sz="840"/>
            </a:lvl2pPr>
            <a:lvl3pPr marL="548646" indent="0">
              <a:buNone/>
              <a:defRPr sz="720"/>
            </a:lvl3pPr>
            <a:lvl4pPr marL="822970" indent="0">
              <a:buNone/>
              <a:defRPr sz="600"/>
            </a:lvl4pPr>
            <a:lvl5pPr marL="1097293" indent="0">
              <a:buNone/>
              <a:defRPr sz="600"/>
            </a:lvl5pPr>
            <a:lvl6pPr marL="1371616" indent="0">
              <a:buNone/>
              <a:defRPr sz="600"/>
            </a:lvl6pPr>
            <a:lvl7pPr marL="1645939" indent="0">
              <a:buNone/>
              <a:defRPr sz="600"/>
            </a:lvl7pPr>
            <a:lvl8pPr marL="1920262" indent="0">
              <a:buNone/>
              <a:defRPr sz="600"/>
            </a:lvl8pPr>
            <a:lvl9pPr marL="2194585"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88A11FF8-03EE-4462-A03B-0DA5F333494A}"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C8CA8D-A938-4F1F-A6F8-846E43A7C1AD}" type="slidenum">
              <a:rPr lang="en-GB" smtClean="0"/>
              <a:t>‹#›</a:t>
            </a:fld>
            <a:endParaRPr lang="en-GB"/>
          </a:p>
        </p:txBody>
      </p:sp>
    </p:spTree>
    <p:extLst>
      <p:ext uri="{BB962C8B-B14F-4D97-AF65-F5344CB8AC3E}">
        <p14:creationId xmlns:p14="http://schemas.microsoft.com/office/powerpoint/2010/main" val="388141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720">
                <a:solidFill>
                  <a:schemeClr val="tx1">
                    <a:tint val="75000"/>
                  </a:schemeClr>
                </a:solidFill>
              </a:defRPr>
            </a:lvl1pPr>
          </a:lstStyle>
          <a:p>
            <a:fld id="{88A11FF8-03EE-4462-A03B-0DA5F333494A}" type="datetimeFigureOut">
              <a:rPr lang="en-GB" smtClean="0"/>
              <a:t>29/06/2023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720">
                <a:solidFill>
                  <a:schemeClr val="tx1">
                    <a:tint val="75000"/>
                  </a:schemeClr>
                </a:solidFill>
              </a:defRPr>
            </a:lvl1pPr>
          </a:lstStyle>
          <a:p>
            <a:fld id="{C5C8CA8D-A938-4F1F-A6F8-846E43A7C1AD}" type="slidenum">
              <a:rPr lang="en-GB" smtClean="0"/>
              <a:t>‹#›</a:t>
            </a:fld>
            <a:endParaRPr lang="en-GB"/>
          </a:p>
        </p:txBody>
      </p:sp>
    </p:spTree>
    <p:extLst>
      <p:ext uri="{BB962C8B-B14F-4D97-AF65-F5344CB8AC3E}">
        <p14:creationId xmlns:p14="http://schemas.microsoft.com/office/powerpoint/2010/main" val="21250785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7" r:id="rId14"/>
  </p:sldLayoutIdLst>
  <p:txStyles>
    <p:titleStyle>
      <a:lvl1pPr algn="l" defTabSz="548646"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6" rtl="0" eaLnBrk="1" latinLnBrk="0" hangingPunct="1">
        <a:defRPr sz="1080" kern="1200">
          <a:solidFill>
            <a:schemeClr val="tx1"/>
          </a:solidFill>
          <a:latin typeface="+mn-lt"/>
          <a:ea typeface="+mn-ea"/>
          <a:cs typeface="+mn-cs"/>
        </a:defRPr>
      </a:lvl1pPr>
      <a:lvl2pPr marL="274323" algn="l" defTabSz="548646" rtl="0" eaLnBrk="1" latinLnBrk="0" hangingPunct="1">
        <a:defRPr sz="1080" kern="1200">
          <a:solidFill>
            <a:schemeClr val="tx1"/>
          </a:solidFill>
          <a:latin typeface="+mn-lt"/>
          <a:ea typeface="+mn-ea"/>
          <a:cs typeface="+mn-cs"/>
        </a:defRPr>
      </a:lvl2pPr>
      <a:lvl3pPr marL="548646" algn="l" defTabSz="548646" rtl="0" eaLnBrk="1" latinLnBrk="0" hangingPunct="1">
        <a:defRPr sz="1080" kern="1200">
          <a:solidFill>
            <a:schemeClr val="tx1"/>
          </a:solidFill>
          <a:latin typeface="+mn-lt"/>
          <a:ea typeface="+mn-ea"/>
          <a:cs typeface="+mn-cs"/>
        </a:defRPr>
      </a:lvl3pPr>
      <a:lvl4pPr marL="822970" algn="l" defTabSz="548646" rtl="0" eaLnBrk="1" latinLnBrk="0" hangingPunct="1">
        <a:defRPr sz="1080" kern="1200">
          <a:solidFill>
            <a:schemeClr val="tx1"/>
          </a:solidFill>
          <a:latin typeface="+mn-lt"/>
          <a:ea typeface="+mn-ea"/>
          <a:cs typeface="+mn-cs"/>
        </a:defRPr>
      </a:lvl4pPr>
      <a:lvl5pPr marL="1097293" algn="l" defTabSz="548646" rtl="0" eaLnBrk="1" latinLnBrk="0" hangingPunct="1">
        <a:defRPr sz="1080" kern="1200">
          <a:solidFill>
            <a:schemeClr val="tx1"/>
          </a:solidFill>
          <a:latin typeface="+mn-lt"/>
          <a:ea typeface="+mn-ea"/>
          <a:cs typeface="+mn-cs"/>
        </a:defRPr>
      </a:lvl5pPr>
      <a:lvl6pPr marL="1371616" algn="l" defTabSz="548646" rtl="0" eaLnBrk="1" latinLnBrk="0" hangingPunct="1">
        <a:defRPr sz="1080" kern="1200">
          <a:solidFill>
            <a:schemeClr val="tx1"/>
          </a:solidFill>
          <a:latin typeface="+mn-lt"/>
          <a:ea typeface="+mn-ea"/>
          <a:cs typeface="+mn-cs"/>
        </a:defRPr>
      </a:lvl6pPr>
      <a:lvl7pPr marL="1645939" algn="l" defTabSz="548646" rtl="0" eaLnBrk="1" latinLnBrk="0" hangingPunct="1">
        <a:defRPr sz="1080" kern="1200">
          <a:solidFill>
            <a:schemeClr val="tx1"/>
          </a:solidFill>
          <a:latin typeface="+mn-lt"/>
          <a:ea typeface="+mn-ea"/>
          <a:cs typeface="+mn-cs"/>
        </a:defRPr>
      </a:lvl7pPr>
      <a:lvl8pPr marL="1920262" algn="l" defTabSz="548646" rtl="0" eaLnBrk="1" latinLnBrk="0" hangingPunct="1">
        <a:defRPr sz="1080" kern="1200">
          <a:solidFill>
            <a:schemeClr val="tx1"/>
          </a:solidFill>
          <a:latin typeface="+mn-lt"/>
          <a:ea typeface="+mn-ea"/>
          <a:cs typeface="+mn-cs"/>
        </a:defRPr>
      </a:lvl8pPr>
      <a:lvl9pPr marL="2194585" algn="l" defTabSz="548646"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de.wikipedia.org/wiki/user:Merop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commons.wikimedia.org/wiki/User:Itu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528E-37CD-EB92-8FC5-28838FA78813}"/>
              </a:ext>
            </a:extLst>
          </p:cNvPr>
          <p:cNvSpPr>
            <a:spLocks noGrp="1"/>
          </p:cNvSpPr>
          <p:nvPr>
            <p:ph type="ctrTitle"/>
          </p:nvPr>
        </p:nvSpPr>
        <p:spPr>
          <a:xfrm>
            <a:off x="1285603" y="1300889"/>
            <a:ext cx="9144000" cy="2387600"/>
          </a:xfrm>
        </p:spPr>
        <p:txBody>
          <a:bodyPr>
            <a:normAutofit/>
          </a:bodyPr>
          <a:lstStyle/>
          <a:p>
            <a:r>
              <a:rPr lang="en-GB" sz="5400" dirty="0"/>
              <a:t>The potential to generate organic hydrogen</a:t>
            </a:r>
          </a:p>
        </p:txBody>
      </p:sp>
      <p:sp>
        <p:nvSpPr>
          <p:cNvPr id="3" name="Freeform: Shape 2">
            <a:extLst>
              <a:ext uri="{FF2B5EF4-FFF2-40B4-BE49-F238E27FC236}">
                <a16:creationId xmlns:a16="http://schemas.microsoft.com/office/drawing/2014/main" id="{9347A90B-7DC9-DECD-1A16-6BA700913F07}"/>
              </a:ext>
            </a:extLst>
          </p:cNvPr>
          <p:cNvSpPr/>
          <p:nvPr/>
        </p:nvSpPr>
        <p:spPr>
          <a:xfrm>
            <a:off x="8201518" y="4655843"/>
            <a:ext cx="3643301" cy="1351664"/>
          </a:xfrm>
          <a:custGeom>
            <a:avLst/>
            <a:gdLst>
              <a:gd name="connsiteX0" fmla="*/ 0 w 3643301"/>
              <a:gd name="connsiteY0" fmla="*/ 0 h 1351664"/>
              <a:gd name="connsiteX1" fmla="*/ 3643301 w 3643301"/>
              <a:gd name="connsiteY1" fmla="*/ 0 h 1351664"/>
              <a:gd name="connsiteX2" fmla="*/ 3643301 w 3643301"/>
              <a:gd name="connsiteY2" fmla="*/ 1351664 h 1351664"/>
              <a:gd name="connsiteX3" fmla="*/ 0 w 3643301"/>
              <a:gd name="connsiteY3" fmla="*/ 1351664 h 1351664"/>
              <a:gd name="connsiteX4" fmla="*/ 0 w 3643301"/>
              <a:gd name="connsiteY4" fmla="*/ 0 h 135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01" h="1351664">
                <a:moveTo>
                  <a:pt x="0" y="0"/>
                </a:moveTo>
                <a:lnTo>
                  <a:pt x="3643301" y="0"/>
                </a:lnTo>
                <a:lnTo>
                  <a:pt x="3643301" y="1351664"/>
                </a:lnTo>
                <a:lnTo>
                  <a:pt x="0" y="1351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GB" sz="3800" kern="1200" dirty="0"/>
              <a:t>John Hanson 04/07/2023</a:t>
            </a:r>
          </a:p>
          <a:p>
            <a:pPr marL="0" lvl="0" indent="0" algn="ctr" defTabSz="1689100">
              <a:lnSpc>
                <a:spcPct val="90000"/>
              </a:lnSpc>
              <a:spcBef>
                <a:spcPct val="0"/>
              </a:spcBef>
              <a:spcAft>
                <a:spcPct val="35000"/>
              </a:spcAft>
              <a:buNone/>
            </a:pPr>
            <a:endParaRPr lang="en-GB" sz="3800" kern="1200" dirty="0"/>
          </a:p>
        </p:txBody>
      </p:sp>
    </p:spTree>
    <p:extLst>
      <p:ext uri="{BB962C8B-B14F-4D97-AF65-F5344CB8AC3E}">
        <p14:creationId xmlns:p14="http://schemas.microsoft.com/office/powerpoint/2010/main" val="16817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bundant organic hydrogen to tap in the subsurface"/>
          <p:cNvSpPr txBox="1">
            <a:spLocks noGrp="1"/>
          </p:cNvSpPr>
          <p:nvPr>
            <p:ph type="title"/>
          </p:nvPr>
        </p:nvSpPr>
        <p:spPr>
          <a:xfrm>
            <a:off x="465398" y="186030"/>
            <a:ext cx="11261203" cy="1325563"/>
          </a:xfrm>
          <a:prstGeom prst="rect">
            <a:avLst/>
          </a:prstGeom>
        </p:spPr>
        <p:txBody>
          <a:bodyPr>
            <a:normAutofit/>
          </a:bodyPr>
          <a:lstStyle>
            <a:lvl1pPr defTabSz="2072588">
              <a:defRPr sz="7225" spc="-144"/>
            </a:lvl1pPr>
          </a:lstStyle>
          <a:p>
            <a:r>
              <a:rPr lang="en-GB" sz="4400" dirty="0"/>
              <a:t>Adsorption reactions o</a:t>
            </a:r>
            <a:r>
              <a:rPr sz="4400" dirty="0"/>
              <a:t>n the subsurface </a:t>
            </a:r>
            <a:r>
              <a:rPr lang="en-GB" sz="4400" dirty="0"/>
              <a:t>of amorphous carbon key to process</a:t>
            </a:r>
            <a:endParaRPr sz="4400" dirty="0"/>
          </a:p>
        </p:txBody>
      </p:sp>
      <p:sp>
        <p:nvSpPr>
          <p:cNvPr id="222" name="The new discovery that vast amounts of hydrogen are created in sedimentary basins globally has the potential to drive a second energy boom.…"/>
          <p:cNvSpPr txBox="1">
            <a:spLocks noGrp="1"/>
          </p:cNvSpPr>
          <p:nvPr>
            <p:ph type="body" idx="1"/>
          </p:nvPr>
        </p:nvSpPr>
        <p:spPr>
          <a:xfrm>
            <a:off x="171450" y="5138815"/>
            <a:ext cx="11849100" cy="1573434"/>
          </a:xfrm>
          <a:prstGeom prst="rect">
            <a:avLst/>
          </a:prstGeom>
        </p:spPr>
        <p:txBody>
          <a:bodyPr>
            <a:noAutofit/>
          </a:bodyPr>
          <a:lstStyle/>
          <a:p>
            <a:r>
              <a:rPr lang="en-GB" sz="2400" dirty="0"/>
              <a:t>Expelled alkanes from collapse of smectite adsorb onto amorphous carbon.</a:t>
            </a:r>
          </a:p>
          <a:p>
            <a:r>
              <a:rPr lang="en-GB" sz="2400" dirty="0"/>
              <a:t>Growth of amorphous carbon by insertion from short chain alkanes during decomposition.</a:t>
            </a:r>
          </a:p>
          <a:p>
            <a:r>
              <a:rPr lang="en-GB" sz="2400" dirty="0"/>
              <a:t>Only methane and ethane create hydrogen.</a:t>
            </a:r>
          </a:p>
          <a:p>
            <a:pPr marL="0" indent="0">
              <a:buNone/>
            </a:pPr>
            <a:endParaRPr sz="2400" dirty="0"/>
          </a:p>
        </p:txBody>
      </p:sp>
      <p:sp>
        <p:nvSpPr>
          <p:cNvPr id="2" name="TextBox 1">
            <a:extLst>
              <a:ext uri="{FF2B5EF4-FFF2-40B4-BE49-F238E27FC236}">
                <a16:creationId xmlns:a16="http://schemas.microsoft.com/office/drawing/2014/main" id="{7BC8AF28-B834-B01B-3AD6-F0355442E5D7}"/>
              </a:ext>
            </a:extLst>
          </p:cNvPr>
          <p:cNvSpPr txBox="1"/>
          <p:nvPr/>
        </p:nvSpPr>
        <p:spPr>
          <a:xfrm>
            <a:off x="2607758" y="2007965"/>
            <a:ext cx="1125629" cy="369332"/>
          </a:xfrm>
          <a:prstGeom prst="rect">
            <a:avLst/>
          </a:prstGeom>
          <a:noFill/>
        </p:spPr>
        <p:txBody>
          <a:bodyPr wrap="none" rtlCol="0">
            <a:spAutoFit/>
          </a:bodyPr>
          <a:lstStyle/>
          <a:p>
            <a:r>
              <a:rPr lang="en-GB" dirty="0" err="1"/>
              <a:t>C</a:t>
            </a:r>
            <a:r>
              <a:rPr lang="en-GB" baseline="-25000" dirty="0" err="1"/>
              <a:t>Ac</a:t>
            </a:r>
            <a:r>
              <a:rPr lang="en-GB" dirty="0"/>
              <a:t>…C</a:t>
            </a:r>
            <a:r>
              <a:rPr lang="en-GB" baseline="-25000" dirty="0"/>
              <a:t>5</a:t>
            </a:r>
            <a:r>
              <a:rPr lang="en-GB" dirty="0"/>
              <a:t>H</a:t>
            </a:r>
            <a:r>
              <a:rPr lang="en-GB" baseline="-25000" dirty="0"/>
              <a:t>12</a:t>
            </a:r>
          </a:p>
        </p:txBody>
      </p:sp>
      <p:cxnSp>
        <p:nvCxnSpPr>
          <p:cNvPr id="4" name="Straight Arrow Connector 3">
            <a:extLst>
              <a:ext uri="{FF2B5EF4-FFF2-40B4-BE49-F238E27FC236}">
                <a16:creationId xmlns:a16="http://schemas.microsoft.com/office/drawing/2014/main" id="{70B5B203-FB6D-89B8-39A4-FE17AC32B495}"/>
              </a:ext>
            </a:extLst>
          </p:cNvPr>
          <p:cNvCxnSpPr>
            <a:cxnSpLocks/>
          </p:cNvCxnSpPr>
          <p:nvPr/>
        </p:nvCxnSpPr>
        <p:spPr>
          <a:xfrm rot="-900000">
            <a:off x="3831535" y="209770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98C7C5-EE3D-B743-8920-4737EA2CE6DE}"/>
              </a:ext>
            </a:extLst>
          </p:cNvPr>
          <p:cNvSpPr txBox="1"/>
          <p:nvPr/>
        </p:nvSpPr>
        <p:spPr>
          <a:xfrm>
            <a:off x="4445069" y="1808594"/>
            <a:ext cx="1547218" cy="369332"/>
          </a:xfrm>
          <a:prstGeom prst="rect">
            <a:avLst/>
          </a:prstGeom>
          <a:noFill/>
        </p:spPr>
        <p:txBody>
          <a:bodyPr wrap="none" rtlCol="0">
            <a:spAutoFit/>
          </a:bodyPr>
          <a:lstStyle/>
          <a:p>
            <a:r>
              <a:rPr lang="en-GB" dirty="0" err="1"/>
              <a:t>C</a:t>
            </a:r>
            <a:r>
              <a:rPr lang="en-GB" baseline="-25000" dirty="0" err="1"/>
              <a:t>Ac</a:t>
            </a:r>
            <a:r>
              <a:rPr lang="en-GB" dirty="0"/>
              <a:t>…C + 2C</a:t>
            </a:r>
            <a:r>
              <a:rPr lang="en-GB" baseline="-25000" dirty="0"/>
              <a:t>2</a:t>
            </a:r>
            <a:r>
              <a:rPr lang="en-GB" dirty="0"/>
              <a:t>H</a:t>
            </a:r>
            <a:r>
              <a:rPr lang="en-GB" baseline="-25000" dirty="0"/>
              <a:t>6</a:t>
            </a:r>
          </a:p>
        </p:txBody>
      </p:sp>
      <p:cxnSp>
        <p:nvCxnSpPr>
          <p:cNvPr id="6" name="Straight Arrow Connector 5">
            <a:extLst>
              <a:ext uri="{FF2B5EF4-FFF2-40B4-BE49-F238E27FC236}">
                <a16:creationId xmlns:a16="http://schemas.microsoft.com/office/drawing/2014/main" id="{98254280-F4FE-FC7D-6737-F56F4CD6FAA8}"/>
              </a:ext>
            </a:extLst>
          </p:cNvPr>
          <p:cNvCxnSpPr/>
          <p:nvPr/>
        </p:nvCxnSpPr>
        <p:spPr>
          <a:xfrm>
            <a:off x="5992287" y="1976568"/>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290139-8ECD-7EC8-92A0-D95E5F2C642B}"/>
              </a:ext>
            </a:extLst>
          </p:cNvPr>
          <p:cNvSpPr txBox="1"/>
          <p:nvPr/>
        </p:nvSpPr>
        <p:spPr>
          <a:xfrm>
            <a:off x="6710978" y="1794381"/>
            <a:ext cx="1382110" cy="369332"/>
          </a:xfrm>
          <a:prstGeom prst="rect">
            <a:avLst/>
          </a:prstGeom>
          <a:noFill/>
        </p:spPr>
        <p:txBody>
          <a:bodyPr wrap="none" rtlCol="0">
            <a:spAutoFit/>
          </a:bodyPr>
          <a:lstStyle/>
          <a:p>
            <a:r>
              <a:rPr lang="en-GB" dirty="0"/>
              <a:t>2C</a:t>
            </a:r>
            <a:r>
              <a:rPr lang="en-GB" baseline="-25000" dirty="0"/>
              <a:t>Ac</a:t>
            </a:r>
            <a:r>
              <a:rPr lang="en-GB" dirty="0"/>
              <a:t> + 2C</a:t>
            </a:r>
            <a:r>
              <a:rPr lang="en-GB" baseline="-25000" dirty="0"/>
              <a:t>2</a:t>
            </a:r>
            <a:r>
              <a:rPr lang="en-GB" dirty="0"/>
              <a:t>H</a:t>
            </a:r>
            <a:r>
              <a:rPr lang="en-GB" baseline="-25000" dirty="0"/>
              <a:t>6</a:t>
            </a:r>
          </a:p>
        </p:txBody>
      </p:sp>
      <p:sp>
        <p:nvSpPr>
          <p:cNvPr id="8" name="TextBox 7">
            <a:extLst>
              <a:ext uri="{FF2B5EF4-FFF2-40B4-BE49-F238E27FC236}">
                <a16:creationId xmlns:a16="http://schemas.microsoft.com/office/drawing/2014/main" id="{180109D9-2FB3-A302-430A-21A11D186D39}"/>
              </a:ext>
            </a:extLst>
          </p:cNvPr>
          <p:cNvSpPr txBox="1"/>
          <p:nvPr/>
        </p:nvSpPr>
        <p:spPr>
          <a:xfrm>
            <a:off x="864140" y="2007965"/>
            <a:ext cx="1226618" cy="369332"/>
          </a:xfrm>
          <a:prstGeom prst="rect">
            <a:avLst/>
          </a:prstGeom>
          <a:noFill/>
        </p:spPr>
        <p:txBody>
          <a:bodyPr wrap="none" rtlCol="0">
            <a:spAutoFit/>
          </a:bodyPr>
          <a:lstStyle/>
          <a:p>
            <a:r>
              <a:rPr lang="en-GB" dirty="0" err="1"/>
              <a:t>C</a:t>
            </a:r>
            <a:r>
              <a:rPr lang="en-GB" baseline="-25000" dirty="0" err="1"/>
              <a:t>Ac</a:t>
            </a:r>
            <a:r>
              <a:rPr lang="en-GB" dirty="0"/>
              <a:t> + C</a:t>
            </a:r>
            <a:r>
              <a:rPr lang="en-GB" baseline="-25000" dirty="0"/>
              <a:t>5</a:t>
            </a:r>
            <a:r>
              <a:rPr lang="en-GB" dirty="0"/>
              <a:t>H</a:t>
            </a:r>
            <a:r>
              <a:rPr lang="en-GB" baseline="-25000" dirty="0"/>
              <a:t>12</a:t>
            </a:r>
          </a:p>
        </p:txBody>
      </p:sp>
      <p:cxnSp>
        <p:nvCxnSpPr>
          <p:cNvPr id="9" name="Straight Arrow Connector 8">
            <a:extLst>
              <a:ext uri="{FF2B5EF4-FFF2-40B4-BE49-F238E27FC236}">
                <a16:creationId xmlns:a16="http://schemas.microsoft.com/office/drawing/2014/main" id="{FABA0B81-6754-0FA6-2681-178518DE8B89}"/>
              </a:ext>
            </a:extLst>
          </p:cNvPr>
          <p:cNvCxnSpPr/>
          <p:nvPr/>
        </p:nvCxnSpPr>
        <p:spPr>
          <a:xfrm>
            <a:off x="2021018" y="2192631"/>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8010771-540A-46F6-67C2-69ACA9AC3DDF}"/>
              </a:ext>
            </a:extLst>
          </p:cNvPr>
          <p:cNvCxnSpPr>
            <a:cxnSpLocks/>
          </p:cNvCxnSpPr>
          <p:nvPr/>
        </p:nvCxnSpPr>
        <p:spPr>
          <a:xfrm rot="10800000">
            <a:off x="1969530" y="2192631"/>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F6F204-71AF-1CAE-8D64-A88CD51D12A1}"/>
              </a:ext>
            </a:extLst>
          </p:cNvPr>
          <p:cNvSpPr txBox="1"/>
          <p:nvPr/>
        </p:nvSpPr>
        <p:spPr>
          <a:xfrm>
            <a:off x="840250" y="1526345"/>
            <a:ext cx="1225592" cy="369332"/>
          </a:xfrm>
          <a:prstGeom prst="rect">
            <a:avLst/>
          </a:prstGeom>
          <a:noFill/>
        </p:spPr>
        <p:txBody>
          <a:bodyPr wrap="none" rtlCol="0">
            <a:spAutoFit/>
          </a:bodyPr>
          <a:lstStyle/>
          <a:p>
            <a:r>
              <a:rPr lang="en-GB" dirty="0"/>
              <a:t>Adsorption</a:t>
            </a:r>
          </a:p>
        </p:txBody>
      </p:sp>
      <p:sp>
        <p:nvSpPr>
          <p:cNvPr id="12" name="TextBox 11">
            <a:extLst>
              <a:ext uri="{FF2B5EF4-FFF2-40B4-BE49-F238E27FC236}">
                <a16:creationId xmlns:a16="http://schemas.microsoft.com/office/drawing/2014/main" id="{5B870289-BA41-A081-7D30-F92825CEA4A9}"/>
              </a:ext>
            </a:extLst>
          </p:cNvPr>
          <p:cNvSpPr txBox="1"/>
          <p:nvPr/>
        </p:nvSpPr>
        <p:spPr>
          <a:xfrm>
            <a:off x="2556270" y="1514098"/>
            <a:ext cx="1568635" cy="369332"/>
          </a:xfrm>
          <a:prstGeom prst="rect">
            <a:avLst/>
          </a:prstGeom>
          <a:noFill/>
        </p:spPr>
        <p:txBody>
          <a:bodyPr wrap="none" rtlCol="0">
            <a:spAutoFit/>
          </a:bodyPr>
          <a:lstStyle/>
          <a:p>
            <a:r>
              <a:rPr lang="en-GB" dirty="0"/>
              <a:t>Chemisorption</a:t>
            </a:r>
          </a:p>
        </p:txBody>
      </p:sp>
      <p:sp>
        <p:nvSpPr>
          <p:cNvPr id="13" name="TextBox 12">
            <a:extLst>
              <a:ext uri="{FF2B5EF4-FFF2-40B4-BE49-F238E27FC236}">
                <a16:creationId xmlns:a16="http://schemas.microsoft.com/office/drawing/2014/main" id="{5C1D3108-1C13-90DD-05E1-A7B3EE8D2108}"/>
              </a:ext>
            </a:extLst>
          </p:cNvPr>
          <p:cNvSpPr txBox="1"/>
          <p:nvPr/>
        </p:nvSpPr>
        <p:spPr>
          <a:xfrm>
            <a:off x="6710978" y="1495798"/>
            <a:ext cx="1549142" cy="369332"/>
          </a:xfrm>
          <a:prstGeom prst="rect">
            <a:avLst/>
          </a:prstGeom>
          <a:noFill/>
        </p:spPr>
        <p:txBody>
          <a:bodyPr wrap="none" rtlCol="0">
            <a:spAutoFit/>
          </a:bodyPr>
          <a:lstStyle/>
          <a:p>
            <a:r>
              <a:rPr lang="en-GB" dirty="0" err="1"/>
              <a:t>Decompostion</a:t>
            </a:r>
            <a:endParaRPr lang="en-GB" dirty="0"/>
          </a:p>
        </p:txBody>
      </p:sp>
      <p:sp>
        <p:nvSpPr>
          <p:cNvPr id="14" name="TextBox 13">
            <a:extLst>
              <a:ext uri="{FF2B5EF4-FFF2-40B4-BE49-F238E27FC236}">
                <a16:creationId xmlns:a16="http://schemas.microsoft.com/office/drawing/2014/main" id="{00AB3460-C731-E2EE-21DA-23D8342C6ADE}"/>
              </a:ext>
            </a:extLst>
          </p:cNvPr>
          <p:cNvSpPr txBox="1"/>
          <p:nvPr/>
        </p:nvSpPr>
        <p:spPr>
          <a:xfrm>
            <a:off x="4445069" y="2284904"/>
            <a:ext cx="1959191" cy="369332"/>
          </a:xfrm>
          <a:prstGeom prst="rect">
            <a:avLst/>
          </a:prstGeom>
          <a:noFill/>
        </p:spPr>
        <p:txBody>
          <a:bodyPr wrap="none" rtlCol="0">
            <a:spAutoFit/>
          </a:bodyPr>
          <a:lstStyle/>
          <a:p>
            <a:r>
              <a:rPr lang="en-GB" dirty="0" err="1"/>
              <a:t>C</a:t>
            </a:r>
            <a:r>
              <a:rPr lang="en-GB" baseline="-25000" dirty="0" err="1"/>
              <a:t>Ac</a:t>
            </a:r>
            <a:r>
              <a:rPr lang="en-GB" dirty="0"/>
              <a:t>…C + C</a:t>
            </a:r>
            <a:r>
              <a:rPr lang="en-GB" baseline="-25000" dirty="0"/>
              <a:t>3</a:t>
            </a:r>
            <a:r>
              <a:rPr lang="en-GB" dirty="0"/>
              <a:t>H</a:t>
            </a:r>
            <a:r>
              <a:rPr lang="en-GB" baseline="-25000" dirty="0"/>
              <a:t>8</a:t>
            </a:r>
            <a:r>
              <a:rPr lang="en-GB" dirty="0"/>
              <a:t> + CH</a:t>
            </a:r>
            <a:r>
              <a:rPr lang="en-GB" baseline="-25000" dirty="0"/>
              <a:t>4</a:t>
            </a:r>
          </a:p>
        </p:txBody>
      </p:sp>
      <p:cxnSp>
        <p:nvCxnSpPr>
          <p:cNvPr id="15" name="Straight Arrow Connector 14">
            <a:extLst>
              <a:ext uri="{FF2B5EF4-FFF2-40B4-BE49-F238E27FC236}">
                <a16:creationId xmlns:a16="http://schemas.microsoft.com/office/drawing/2014/main" id="{69BB81FF-671A-12B8-3064-AFD4585B8B5C}"/>
              </a:ext>
            </a:extLst>
          </p:cNvPr>
          <p:cNvCxnSpPr/>
          <p:nvPr/>
        </p:nvCxnSpPr>
        <p:spPr>
          <a:xfrm>
            <a:off x="6260829" y="246957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929492-A0BD-EFE2-2788-0B6886962873}"/>
              </a:ext>
            </a:extLst>
          </p:cNvPr>
          <p:cNvSpPr txBox="1"/>
          <p:nvPr/>
        </p:nvSpPr>
        <p:spPr>
          <a:xfrm>
            <a:off x="6826253" y="2300699"/>
            <a:ext cx="1846980" cy="369332"/>
          </a:xfrm>
          <a:prstGeom prst="rect">
            <a:avLst/>
          </a:prstGeom>
          <a:noFill/>
        </p:spPr>
        <p:txBody>
          <a:bodyPr wrap="none" rtlCol="0">
            <a:spAutoFit/>
          </a:bodyPr>
          <a:lstStyle/>
          <a:p>
            <a:r>
              <a:rPr lang="en-GB" dirty="0"/>
              <a:t>2C</a:t>
            </a:r>
            <a:r>
              <a:rPr lang="en-GB" baseline="-25000" dirty="0"/>
              <a:t>Ac</a:t>
            </a:r>
            <a:r>
              <a:rPr lang="en-GB" dirty="0"/>
              <a:t> +  C</a:t>
            </a:r>
            <a:r>
              <a:rPr lang="en-GB" baseline="-25000" dirty="0"/>
              <a:t>3</a:t>
            </a:r>
            <a:r>
              <a:rPr lang="en-GB" dirty="0"/>
              <a:t>H</a:t>
            </a:r>
            <a:r>
              <a:rPr lang="en-GB" baseline="-25000" dirty="0"/>
              <a:t>8</a:t>
            </a:r>
            <a:r>
              <a:rPr lang="en-GB" dirty="0"/>
              <a:t> + CH</a:t>
            </a:r>
            <a:r>
              <a:rPr lang="en-GB" baseline="-25000" dirty="0"/>
              <a:t>4</a:t>
            </a:r>
          </a:p>
        </p:txBody>
      </p:sp>
      <p:cxnSp>
        <p:nvCxnSpPr>
          <p:cNvPr id="17" name="Straight Arrow Connector 16">
            <a:extLst>
              <a:ext uri="{FF2B5EF4-FFF2-40B4-BE49-F238E27FC236}">
                <a16:creationId xmlns:a16="http://schemas.microsoft.com/office/drawing/2014/main" id="{AE7EA69F-06AD-4E6C-8570-B9960CA166F0}"/>
              </a:ext>
            </a:extLst>
          </p:cNvPr>
          <p:cNvCxnSpPr>
            <a:cxnSpLocks/>
          </p:cNvCxnSpPr>
          <p:nvPr/>
        </p:nvCxnSpPr>
        <p:spPr>
          <a:xfrm rot="900000">
            <a:off x="3849038" y="2417985"/>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F21583C-962E-FD97-CFEB-37C75D36F2AB}"/>
              </a:ext>
            </a:extLst>
          </p:cNvPr>
          <p:cNvSpPr txBox="1"/>
          <p:nvPr/>
        </p:nvSpPr>
        <p:spPr>
          <a:xfrm>
            <a:off x="2607758" y="2870492"/>
            <a:ext cx="1125629" cy="369332"/>
          </a:xfrm>
          <a:prstGeom prst="rect">
            <a:avLst/>
          </a:prstGeom>
          <a:noFill/>
        </p:spPr>
        <p:txBody>
          <a:bodyPr wrap="none" rtlCol="0">
            <a:spAutoFit/>
          </a:bodyPr>
          <a:lstStyle/>
          <a:p>
            <a:r>
              <a:rPr lang="en-GB" dirty="0" err="1"/>
              <a:t>C</a:t>
            </a:r>
            <a:r>
              <a:rPr lang="en-GB" baseline="-25000" dirty="0" err="1"/>
              <a:t>Ac</a:t>
            </a:r>
            <a:r>
              <a:rPr lang="en-GB" dirty="0"/>
              <a:t>…C</a:t>
            </a:r>
            <a:r>
              <a:rPr lang="en-GB" baseline="-25000" dirty="0"/>
              <a:t>4</a:t>
            </a:r>
            <a:r>
              <a:rPr lang="en-GB" dirty="0"/>
              <a:t>H</a:t>
            </a:r>
            <a:r>
              <a:rPr lang="en-GB" baseline="-25000" dirty="0"/>
              <a:t>10</a:t>
            </a:r>
          </a:p>
        </p:txBody>
      </p:sp>
      <p:sp>
        <p:nvSpPr>
          <p:cNvPr id="21" name="TextBox 20">
            <a:extLst>
              <a:ext uri="{FF2B5EF4-FFF2-40B4-BE49-F238E27FC236}">
                <a16:creationId xmlns:a16="http://schemas.microsoft.com/office/drawing/2014/main" id="{42C5EB2E-98CC-E813-22A0-D8A096CD19B8}"/>
              </a:ext>
            </a:extLst>
          </p:cNvPr>
          <p:cNvSpPr txBox="1"/>
          <p:nvPr/>
        </p:nvSpPr>
        <p:spPr>
          <a:xfrm>
            <a:off x="840250" y="2870492"/>
            <a:ext cx="1188146" cy="369332"/>
          </a:xfrm>
          <a:prstGeom prst="rect">
            <a:avLst/>
          </a:prstGeom>
          <a:noFill/>
        </p:spPr>
        <p:txBody>
          <a:bodyPr wrap="none" rtlCol="0">
            <a:spAutoFit/>
          </a:bodyPr>
          <a:lstStyle/>
          <a:p>
            <a:r>
              <a:rPr lang="en-GB" dirty="0" err="1"/>
              <a:t>C</a:t>
            </a:r>
            <a:r>
              <a:rPr lang="en-GB" baseline="-25000" dirty="0" err="1"/>
              <a:t>Ac</a:t>
            </a:r>
            <a:r>
              <a:rPr lang="en-GB" dirty="0"/>
              <a:t> + C</a:t>
            </a:r>
            <a:r>
              <a:rPr lang="en-GB" baseline="-25000" dirty="0"/>
              <a:t>4</a:t>
            </a:r>
            <a:r>
              <a:rPr lang="en-GB" dirty="0"/>
              <a:t>H</a:t>
            </a:r>
            <a:r>
              <a:rPr lang="en-GB" baseline="-25000" dirty="0"/>
              <a:t>10</a:t>
            </a:r>
          </a:p>
        </p:txBody>
      </p:sp>
      <p:cxnSp>
        <p:nvCxnSpPr>
          <p:cNvPr id="22" name="Straight Arrow Connector 21">
            <a:extLst>
              <a:ext uri="{FF2B5EF4-FFF2-40B4-BE49-F238E27FC236}">
                <a16:creationId xmlns:a16="http://schemas.microsoft.com/office/drawing/2014/main" id="{BA118F47-40A1-4872-532A-45C6E7665EB8}"/>
              </a:ext>
            </a:extLst>
          </p:cNvPr>
          <p:cNvCxnSpPr/>
          <p:nvPr/>
        </p:nvCxnSpPr>
        <p:spPr>
          <a:xfrm>
            <a:off x="2021018" y="3055158"/>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D42B7B-B66F-4128-66D7-68F3A1EC90BB}"/>
              </a:ext>
            </a:extLst>
          </p:cNvPr>
          <p:cNvCxnSpPr>
            <a:cxnSpLocks/>
          </p:cNvCxnSpPr>
          <p:nvPr/>
        </p:nvCxnSpPr>
        <p:spPr>
          <a:xfrm rot="10800000">
            <a:off x="1969530" y="3055158"/>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3863976-FFBE-9006-D245-6F3AEB45F246}"/>
              </a:ext>
            </a:extLst>
          </p:cNvPr>
          <p:cNvSpPr txBox="1"/>
          <p:nvPr/>
        </p:nvSpPr>
        <p:spPr>
          <a:xfrm>
            <a:off x="4464339" y="2854697"/>
            <a:ext cx="1959191" cy="369332"/>
          </a:xfrm>
          <a:prstGeom prst="rect">
            <a:avLst/>
          </a:prstGeom>
          <a:noFill/>
        </p:spPr>
        <p:txBody>
          <a:bodyPr wrap="none" rtlCol="0">
            <a:spAutoFit/>
          </a:bodyPr>
          <a:lstStyle/>
          <a:p>
            <a:r>
              <a:rPr lang="en-GB" dirty="0" err="1"/>
              <a:t>C</a:t>
            </a:r>
            <a:r>
              <a:rPr lang="en-GB" baseline="-25000" dirty="0" err="1"/>
              <a:t>Ac</a:t>
            </a:r>
            <a:r>
              <a:rPr lang="en-GB" dirty="0"/>
              <a:t>…C + C</a:t>
            </a:r>
            <a:r>
              <a:rPr lang="en-GB" baseline="-25000" dirty="0"/>
              <a:t>2</a:t>
            </a:r>
            <a:r>
              <a:rPr lang="en-GB" dirty="0"/>
              <a:t>H</a:t>
            </a:r>
            <a:r>
              <a:rPr lang="en-GB" baseline="-25000" dirty="0"/>
              <a:t>6</a:t>
            </a:r>
            <a:r>
              <a:rPr lang="en-GB" dirty="0"/>
              <a:t> + CH</a:t>
            </a:r>
            <a:r>
              <a:rPr lang="en-GB" baseline="-25000" dirty="0"/>
              <a:t>4</a:t>
            </a:r>
          </a:p>
        </p:txBody>
      </p:sp>
      <p:cxnSp>
        <p:nvCxnSpPr>
          <p:cNvPr id="26" name="Straight Arrow Connector 25">
            <a:extLst>
              <a:ext uri="{FF2B5EF4-FFF2-40B4-BE49-F238E27FC236}">
                <a16:creationId xmlns:a16="http://schemas.microsoft.com/office/drawing/2014/main" id="{0F70950A-0767-6BF7-BBAA-480F9A5A7208}"/>
              </a:ext>
            </a:extLst>
          </p:cNvPr>
          <p:cNvCxnSpPr/>
          <p:nvPr/>
        </p:nvCxnSpPr>
        <p:spPr>
          <a:xfrm>
            <a:off x="6280099" y="3039363"/>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D3093-EB06-D42C-1DE6-9E905389C443}"/>
              </a:ext>
            </a:extLst>
          </p:cNvPr>
          <p:cNvSpPr txBox="1"/>
          <p:nvPr/>
        </p:nvSpPr>
        <p:spPr>
          <a:xfrm>
            <a:off x="6845523" y="2870492"/>
            <a:ext cx="1846980" cy="369332"/>
          </a:xfrm>
          <a:prstGeom prst="rect">
            <a:avLst/>
          </a:prstGeom>
          <a:noFill/>
        </p:spPr>
        <p:txBody>
          <a:bodyPr wrap="none" rtlCol="0">
            <a:spAutoFit/>
          </a:bodyPr>
          <a:lstStyle/>
          <a:p>
            <a:r>
              <a:rPr lang="en-GB" dirty="0"/>
              <a:t>2C</a:t>
            </a:r>
            <a:r>
              <a:rPr lang="en-GB" baseline="-25000" dirty="0"/>
              <a:t>Ac</a:t>
            </a:r>
            <a:r>
              <a:rPr lang="en-GB" dirty="0"/>
              <a:t> +  C</a:t>
            </a:r>
            <a:r>
              <a:rPr lang="en-GB" baseline="-25000" dirty="0"/>
              <a:t>2</a:t>
            </a:r>
            <a:r>
              <a:rPr lang="en-GB" dirty="0"/>
              <a:t>H</a:t>
            </a:r>
            <a:r>
              <a:rPr lang="en-GB" baseline="-25000" dirty="0"/>
              <a:t>6</a:t>
            </a:r>
            <a:r>
              <a:rPr lang="en-GB" dirty="0"/>
              <a:t> + CH</a:t>
            </a:r>
            <a:r>
              <a:rPr lang="en-GB" baseline="-25000" dirty="0"/>
              <a:t>4</a:t>
            </a:r>
          </a:p>
        </p:txBody>
      </p:sp>
      <p:cxnSp>
        <p:nvCxnSpPr>
          <p:cNvPr id="28" name="Straight Arrow Connector 27">
            <a:extLst>
              <a:ext uri="{FF2B5EF4-FFF2-40B4-BE49-F238E27FC236}">
                <a16:creationId xmlns:a16="http://schemas.microsoft.com/office/drawing/2014/main" id="{CFE1B065-F9ED-4FD7-2232-2FE592CC473E}"/>
              </a:ext>
            </a:extLst>
          </p:cNvPr>
          <p:cNvCxnSpPr/>
          <p:nvPr/>
        </p:nvCxnSpPr>
        <p:spPr>
          <a:xfrm>
            <a:off x="3858329" y="3039363"/>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FDADF4-5905-D877-54FE-A17E4BC71C90}"/>
              </a:ext>
            </a:extLst>
          </p:cNvPr>
          <p:cNvSpPr txBox="1"/>
          <p:nvPr/>
        </p:nvSpPr>
        <p:spPr>
          <a:xfrm>
            <a:off x="2632961" y="3503489"/>
            <a:ext cx="1047082" cy="369332"/>
          </a:xfrm>
          <a:prstGeom prst="rect">
            <a:avLst/>
          </a:prstGeom>
          <a:noFill/>
        </p:spPr>
        <p:txBody>
          <a:bodyPr wrap="none" rtlCol="0">
            <a:spAutoFit/>
          </a:bodyPr>
          <a:lstStyle/>
          <a:p>
            <a:r>
              <a:rPr lang="en-GB" dirty="0" err="1"/>
              <a:t>C</a:t>
            </a:r>
            <a:r>
              <a:rPr lang="en-GB" baseline="-25000" dirty="0" err="1"/>
              <a:t>Ac</a:t>
            </a:r>
            <a:r>
              <a:rPr lang="en-GB" dirty="0"/>
              <a:t>…C</a:t>
            </a:r>
            <a:r>
              <a:rPr lang="en-GB" baseline="-25000" dirty="0"/>
              <a:t>3</a:t>
            </a:r>
            <a:r>
              <a:rPr lang="en-GB" dirty="0"/>
              <a:t>H</a:t>
            </a:r>
            <a:r>
              <a:rPr lang="en-GB" baseline="-25000" dirty="0"/>
              <a:t>8</a:t>
            </a:r>
          </a:p>
        </p:txBody>
      </p:sp>
      <p:sp>
        <p:nvSpPr>
          <p:cNvPr id="30" name="TextBox 29">
            <a:extLst>
              <a:ext uri="{FF2B5EF4-FFF2-40B4-BE49-F238E27FC236}">
                <a16:creationId xmlns:a16="http://schemas.microsoft.com/office/drawing/2014/main" id="{7775AF64-6F49-5E39-96B2-095435076A77}"/>
              </a:ext>
            </a:extLst>
          </p:cNvPr>
          <p:cNvSpPr txBox="1"/>
          <p:nvPr/>
        </p:nvSpPr>
        <p:spPr>
          <a:xfrm>
            <a:off x="865453" y="3503489"/>
            <a:ext cx="1109599" cy="369332"/>
          </a:xfrm>
          <a:prstGeom prst="rect">
            <a:avLst/>
          </a:prstGeom>
          <a:noFill/>
        </p:spPr>
        <p:txBody>
          <a:bodyPr wrap="none" rtlCol="0">
            <a:spAutoFit/>
          </a:bodyPr>
          <a:lstStyle/>
          <a:p>
            <a:r>
              <a:rPr lang="en-GB" dirty="0" err="1"/>
              <a:t>C</a:t>
            </a:r>
            <a:r>
              <a:rPr lang="en-GB" baseline="-25000" dirty="0" err="1"/>
              <a:t>Ac</a:t>
            </a:r>
            <a:r>
              <a:rPr lang="en-GB" dirty="0"/>
              <a:t> + C</a:t>
            </a:r>
            <a:r>
              <a:rPr lang="en-GB" baseline="-25000" dirty="0"/>
              <a:t>3</a:t>
            </a:r>
            <a:r>
              <a:rPr lang="en-GB" dirty="0"/>
              <a:t>H</a:t>
            </a:r>
            <a:r>
              <a:rPr lang="en-GB" baseline="-25000" dirty="0"/>
              <a:t>8</a:t>
            </a:r>
          </a:p>
        </p:txBody>
      </p:sp>
      <p:cxnSp>
        <p:nvCxnSpPr>
          <p:cNvPr id="31" name="Straight Arrow Connector 30">
            <a:extLst>
              <a:ext uri="{FF2B5EF4-FFF2-40B4-BE49-F238E27FC236}">
                <a16:creationId xmlns:a16="http://schemas.microsoft.com/office/drawing/2014/main" id="{1B78BC7E-F9AD-030C-8B3C-96E0620A1ADA}"/>
              </a:ext>
            </a:extLst>
          </p:cNvPr>
          <p:cNvCxnSpPr/>
          <p:nvPr/>
        </p:nvCxnSpPr>
        <p:spPr>
          <a:xfrm>
            <a:off x="2046221" y="3688155"/>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F830086-78D0-7026-E662-E1287C7A1281}"/>
              </a:ext>
            </a:extLst>
          </p:cNvPr>
          <p:cNvCxnSpPr>
            <a:cxnSpLocks/>
          </p:cNvCxnSpPr>
          <p:nvPr/>
        </p:nvCxnSpPr>
        <p:spPr>
          <a:xfrm rot="10800000">
            <a:off x="1994733" y="3688155"/>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DC2AF32A-A3E5-40DF-01E0-3E03DF94B80C}"/>
              </a:ext>
            </a:extLst>
          </p:cNvPr>
          <p:cNvSpPr txBox="1"/>
          <p:nvPr/>
        </p:nvSpPr>
        <p:spPr>
          <a:xfrm>
            <a:off x="4489542" y="3487694"/>
            <a:ext cx="1483098" cy="369332"/>
          </a:xfrm>
          <a:prstGeom prst="rect">
            <a:avLst/>
          </a:prstGeom>
          <a:noFill/>
        </p:spPr>
        <p:txBody>
          <a:bodyPr wrap="none" rtlCol="0">
            <a:spAutoFit/>
          </a:bodyPr>
          <a:lstStyle/>
          <a:p>
            <a:r>
              <a:rPr lang="en-GB" dirty="0" err="1"/>
              <a:t>C</a:t>
            </a:r>
            <a:r>
              <a:rPr lang="en-GB" baseline="-25000" dirty="0" err="1"/>
              <a:t>Ac</a:t>
            </a:r>
            <a:r>
              <a:rPr lang="en-GB" dirty="0"/>
              <a:t>…C + 2CH</a:t>
            </a:r>
            <a:r>
              <a:rPr lang="en-GB" baseline="-25000" dirty="0"/>
              <a:t>4</a:t>
            </a:r>
          </a:p>
        </p:txBody>
      </p:sp>
      <p:cxnSp>
        <p:nvCxnSpPr>
          <p:cNvPr id="194" name="Straight Arrow Connector 193">
            <a:extLst>
              <a:ext uri="{FF2B5EF4-FFF2-40B4-BE49-F238E27FC236}">
                <a16:creationId xmlns:a16="http://schemas.microsoft.com/office/drawing/2014/main" id="{F9C00DEA-713C-662A-CB75-C6BFC6474F94}"/>
              </a:ext>
            </a:extLst>
          </p:cNvPr>
          <p:cNvCxnSpPr/>
          <p:nvPr/>
        </p:nvCxnSpPr>
        <p:spPr>
          <a:xfrm>
            <a:off x="6305302" y="367236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97CAF7DC-FB16-9235-21D8-F22BD202E506}"/>
              </a:ext>
            </a:extLst>
          </p:cNvPr>
          <p:cNvSpPr txBox="1"/>
          <p:nvPr/>
        </p:nvSpPr>
        <p:spPr>
          <a:xfrm>
            <a:off x="6870726" y="3503489"/>
            <a:ext cx="1317990" cy="369332"/>
          </a:xfrm>
          <a:prstGeom prst="rect">
            <a:avLst/>
          </a:prstGeom>
          <a:noFill/>
        </p:spPr>
        <p:txBody>
          <a:bodyPr wrap="none" rtlCol="0">
            <a:spAutoFit/>
          </a:bodyPr>
          <a:lstStyle/>
          <a:p>
            <a:r>
              <a:rPr lang="en-GB" dirty="0"/>
              <a:t>2C</a:t>
            </a:r>
            <a:r>
              <a:rPr lang="en-GB" baseline="-25000" dirty="0"/>
              <a:t>Ac</a:t>
            </a:r>
            <a:r>
              <a:rPr lang="en-GB" dirty="0"/>
              <a:t> +  2CH</a:t>
            </a:r>
            <a:r>
              <a:rPr lang="en-GB" baseline="-25000" dirty="0"/>
              <a:t>4</a:t>
            </a:r>
          </a:p>
        </p:txBody>
      </p:sp>
      <p:cxnSp>
        <p:nvCxnSpPr>
          <p:cNvPr id="196" name="Straight Arrow Connector 195">
            <a:extLst>
              <a:ext uri="{FF2B5EF4-FFF2-40B4-BE49-F238E27FC236}">
                <a16:creationId xmlns:a16="http://schemas.microsoft.com/office/drawing/2014/main" id="{1A5020E8-34B0-7E76-ED32-B25F7F9D288E}"/>
              </a:ext>
            </a:extLst>
          </p:cNvPr>
          <p:cNvCxnSpPr/>
          <p:nvPr/>
        </p:nvCxnSpPr>
        <p:spPr>
          <a:xfrm>
            <a:off x="3883532" y="367236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B72B5F2D-10A4-AC15-4B00-6AD45C994FDF}"/>
              </a:ext>
            </a:extLst>
          </p:cNvPr>
          <p:cNvSpPr txBox="1"/>
          <p:nvPr/>
        </p:nvSpPr>
        <p:spPr>
          <a:xfrm>
            <a:off x="2632961" y="4136486"/>
            <a:ext cx="1047082" cy="369332"/>
          </a:xfrm>
          <a:prstGeom prst="rect">
            <a:avLst/>
          </a:prstGeom>
          <a:noFill/>
        </p:spPr>
        <p:txBody>
          <a:bodyPr wrap="none" rtlCol="0">
            <a:spAutoFit/>
          </a:bodyPr>
          <a:lstStyle/>
          <a:p>
            <a:r>
              <a:rPr lang="en-GB" dirty="0" err="1"/>
              <a:t>C</a:t>
            </a:r>
            <a:r>
              <a:rPr lang="en-GB" baseline="-25000" dirty="0" err="1"/>
              <a:t>Ac</a:t>
            </a:r>
            <a:r>
              <a:rPr lang="en-GB" dirty="0"/>
              <a:t>…C</a:t>
            </a:r>
            <a:r>
              <a:rPr lang="en-GB" baseline="-25000" dirty="0"/>
              <a:t>2</a:t>
            </a:r>
            <a:r>
              <a:rPr lang="en-GB" dirty="0"/>
              <a:t>H</a:t>
            </a:r>
            <a:r>
              <a:rPr lang="en-GB" baseline="-25000" dirty="0"/>
              <a:t>6</a:t>
            </a:r>
          </a:p>
        </p:txBody>
      </p:sp>
      <p:sp>
        <p:nvSpPr>
          <p:cNvPr id="198" name="TextBox 197">
            <a:extLst>
              <a:ext uri="{FF2B5EF4-FFF2-40B4-BE49-F238E27FC236}">
                <a16:creationId xmlns:a16="http://schemas.microsoft.com/office/drawing/2014/main" id="{109DCA5D-437E-3D13-2EAC-B654E7A4437C}"/>
              </a:ext>
            </a:extLst>
          </p:cNvPr>
          <p:cNvSpPr txBox="1"/>
          <p:nvPr/>
        </p:nvSpPr>
        <p:spPr>
          <a:xfrm>
            <a:off x="865453" y="4136486"/>
            <a:ext cx="1109599" cy="369332"/>
          </a:xfrm>
          <a:prstGeom prst="rect">
            <a:avLst/>
          </a:prstGeom>
          <a:noFill/>
        </p:spPr>
        <p:txBody>
          <a:bodyPr wrap="none" rtlCol="0">
            <a:spAutoFit/>
          </a:bodyPr>
          <a:lstStyle/>
          <a:p>
            <a:r>
              <a:rPr lang="en-GB" dirty="0" err="1"/>
              <a:t>C</a:t>
            </a:r>
            <a:r>
              <a:rPr lang="en-GB" baseline="-25000" dirty="0" err="1"/>
              <a:t>Ac</a:t>
            </a:r>
            <a:r>
              <a:rPr lang="en-GB" dirty="0"/>
              <a:t> + C</a:t>
            </a:r>
            <a:r>
              <a:rPr lang="en-GB" baseline="-25000" dirty="0"/>
              <a:t>2</a:t>
            </a:r>
            <a:r>
              <a:rPr lang="en-GB" dirty="0"/>
              <a:t>H</a:t>
            </a:r>
            <a:r>
              <a:rPr lang="en-GB" baseline="-25000" dirty="0"/>
              <a:t>6</a:t>
            </a:r>
          </a:p>
        </p:txBody>
      </p:sp>
      <p:cxnSp>
        <p:nvCxnSpPr>
          <p:cNvPr id="199" name="Straight Arrow Connector 198">
            <a:extLst>
              <a:ext uri="{FF2B5EF4-FFF2-40B4-BE49-F238E27FC236}">
                <a16:creationId xmlns:a16="http://schemas.microsoft.com/office/drawing/2014/main" id="{D079E1D7-7CDE-C8E8-B88E-3668EB65ECBF}"/>
              </a:ext>
            </a:extLst>
          </p:cNvPr>
          <p:cNvCxnSpPr/>
          <p:nvPr/>
        </p:nvCxnSpPr>
        <p:spPr>
          <a:xfrm>
            <a:off x="2046221" y="4321152"/>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D5901FB0-F5D4-5CEF-9225-ABC47E47A1A2}"/>
              </a:ext>
            </a:extLst>
          </p:cNvPr>
          <p:cNvCxnSpPr>
            <a:cxnSpLocks/>
          </p:cNvCxnSpPr>
          <p:nvPr/>
        </p:nvCxnSpPr>
        <p:spPr>
          <a:xfrm rot="10800000">
            <a:off x="1994733" y="4321152"/>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364DDC88-2790-286C-8283-04633B8E5377}"/>
              </a:ext>
            </a:extLst>
          </p:cNvPr>
          <p:cNvSpPr txBox="1"/>
          <p:nvPr/>
        </p:nvSpPr>
        <p:spPr>
          <a:xfrm>
            <a:off x="4489542" y="4120691"/>
            <a:ext cx="1757212" cy="369332"/>
          </a:xfrm>
          <a:prstGeom prst="rect">
            <a:avLst/>
          </a:prstGeom>
          <a:noFill/>
        </p:spPr>
        <p:txBody>
          <a:bodyPr wrap="none" rtlCol="0">
            <a:spAutoFit/>
          </a:bodyPr>
          <a:lstStyle/>
          <a:p>
            <a:r>
              <a:rPr lang="en-GB" dirty="0" err="1"/>
              <a:t>C</a:t>
            </a:r>
            <a:r>
              <a:rPr lang="en-GB" baseline="-25000" dirty="0" err="1"/>
              <a:t>Ac</a:t>
            </a:r>
            <a:r>
              <a:rPr lang="en-GB" dirty="0"/>
              <a:t>…C + H</a:t>
            </a:r>
            <a:r>
              <a:rPr lang="en-GB" baseline="-25000" dirty="0"/>
              <a:t>2</a:t>
            </a:r>
            <a:r>
              <a:rPr lang="en-GB" dirty="0"/>
              <a:t> + CH</a:t>
            </a:r>
            <a:r>
              <a:rPr lang="en-GB" baseline="-25000" dirty="0"/>
              <a:t>4</a:t>
            </a:r>
          </a:p>
        </p:txBody>
      </p:sp>
      <p:cxnSp>
        <p:nvCxnSpPr>
          <p:cNvPr id="202" name="Straight Arrow Connector 201">
            <a:extLst>
              <a:ext uri="{FF2B5EF4-FFF2-40B4-BE49-F238E27FC236}">
                <a16:creationId xmlns:a16="http://schemas.microsoft.com/office/drawing/2014/main" id="{DFE313DD-2C7C-EE19-4F84-793530EF7A46}"/>
              </a:ext>
            </a:extLst>
          </p:cNvPr>
          <p:cNvCxnSpPr/>
          <p:nvPr/>
        </p:nvCxnSpPr>
        <p:spPr>
          <a:xfrm>
            <a:off x="6305302" y="4305357"/>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C131511D-9C21-5E66-8737-406D32317FA7}"/>
              </a:ext>
            </a:extLst>
          </p:cNvPr>
          <p:cNvSpPr txBox="1"/>
          <p:nvPr/>
        </p:nvSpPr>
        <p:spPr>
          <a:xfrm>
            <a:off x="6870726" y="4136486"/>
            <a:ext cx="1709122" cy="369332"/>
          </a:xfrm>
          <a:prstGeom prst="rect">
            <a:avLst/>
          </a:prstGeom>
          <a:noFill/>
        </p:spPr>
        <p:txBody>
          <a:bodyPr wrap="none" rtlCol="0">
            <a:spAutoFit/>
          </a:bodyPr>
          <a:lstStyle/>
          <a:p>
            <a:r>
              <a:rPr lang="en-GB" dirty="0"/>
              <a:t>2C</a:t>
            </a:r>
            <a:r>
              <a:rPr lang="en-GB" baseline="-25000" dirty="0"/>
              <a:t>Ac</a:t>
            </a:r>
            <a:r>
              <a:rPr lang="en-GB" dirty="0"/>
              <a:t> + H</a:t>
            </a:r>
            <a:r>
              <a:rPr lang="en-GB" baseline="-25000" dirty="0"/>
              <a:t>2</a:t>
            </a:r>
            <a:r>
              <a:rPr lang="en-GB" dirty="0"/>
              <a:t> + 2CH</a:t>
            </a:r>
            <a:r>
              <a:rPr lang="en-GB" baseline="-25000" dirty="0"/>
              <a:t>4</a:t>
            </a:r>
          </a:p>
        </p:txBody>
      </p:sp>
      <p:cxnSp>
        <p:nvCxnSpPr>
          <p:cNvPr id="204" name="Straight Arrow Connector 203">
            <a:extLst>
              <a:ext uri="{FF2B5EF4-FFF2-40B4-BE49-F238E27FC236}">
                <a16:creationId xmlns:a16="http://schemas.microsoft.com/office/drawing/2014/main" id="{EF4E806D-E6D5-A4C0-A779-023A69E485CB}"/>
              </a:ext>
            </a:extLst>
          </p:cNvPr>
          <p:cNvCxnSpPr/>
          <p:nvPr/>
        </p:nvCxnSpPr>
        <p:spPr>
          <a:xfrm>
            <a:off x="3883532" y="4305357"/>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D42043C6-0402-5D2E-2647-CCCAD5BF7315}"/>
              </a:ext>
            </a:extLst>
          </p:cNvPr>
          <p:cNvSpPr txBox="1"/>
          <p:nvPr/>
        </p:nvSpPr>
        <p:spPr>
          <a:xfrm>
            <a:off x="2632961" y="4719989"/>
            <a:ext cx="968535" cy="369332"/>
          </a:xfrm>
          <a:prstGeom prst="rect">
            <a:avLst/>
          </a:prstGeom>
          <a:noFill/>
        </p:spPr>
        <p:txBody>
          <a:bodyPr wrap="none" rtlCol="0">
            <a:spAutoFit/>
          </a:bodyPr>
          <a:lstStyle/>
          <a:p>
            <a:r>
              <a:rPr lang="en-GB" dirty="0" err="1"/>
              <a:t>C</a:t>
            </a:r>
            <a:r>
              <a:rPr lang="en-GB" baseline="-25000" dirty="0" err="1"/>
              <a:t>Ac</a:t>
            </a:r>
            <a:r>
              <a:rPr lang="en-GB" dirty="0"/>
              <a:t>…CH</a:t>
            </a:r>
            <a:r>
              <a:rPr lang="en-GB" baseline="-25000" dirty="0"/>
              <a:t>4</a:t>
            </a:r>
          </a:p>
        </p:txBody>
      </p:sp>
      <p:sp>
        <p:nvSpPr>
          <p:cNvPr id="206" name="TextBox 205">
            <a:extLst>
              <a:ext uri="{FF2B5EF4-FFF2-40B4-BE49-F238E27FC236}">
                <a16:creationId xmlns:a16="http://schemas.microsoft.com/office/drawing/2014/main" id="{2C838CA0-FD5A-ED99-1ADD-0635CC988D09}"/>
              </a:ext>
            </a:extLst>
          </p:cNvPr>
          <p:cNvSpPr txBox="1"/>
          <p:nvPr/>
        </p:nvSpPr>
        <p:spPr>
          <a:xfrm>
            <a:off x="865453" y="4719989"/>
            <a:ext cx="1031051" cy="369332"/>
          </a:xfrm>
          <a:prstGeom prst="rect">
            <a:avLst/>
          </a:prstGeom>
          <a:noFill/>
        </p:spPr>
        <p:txBody>
          <a:bodyPr wrap="none" rtlCol="0">
            <a:spAutoFit/>
          </a:bodyPr>
          <a:lstStyle/>
          <a:p>
            <a:r>
              <a:rPr lang="en-GB" dirty="0" err="1"/>
              <a:t>C</a:t>
            </a:r>
            <a:r>
              <a:rPr lang="en-GB" baseline="-25000" dirty="0" err="1"/>
              <a:t>Ac</a:t>
            </a:r>
            <a:r>
              <a:rPr lang="en-GB" dirty="0"/>
              <a:t> + CH</a:t>
            </a:r>
            <a:r>
              <a:rPr lang="en-GB" baseline="-25000" dirty="0"/>
              <a:t>4</a:t>
            </a:r>
          </a:p>
        </p:txBody>
      </p:sp>
      <p:cxnSp>
        <p:nvCxnSpPr>
          <p:cNvPr id="207" name="Straight Arrow Connector 206">
            <a:extLst>
              <a:ext uri="{FF2B5EF4-FFF2-40B4-BE49-F238E27FC236}">
                <a16:creationId xmlns:a16="http://schemas.microsoft.com/office/drawing/2014/main" id="{1B6B0D10-19D1-D7CD-C8D5-26454ACB88FE}"/>
              </a:ext>
            </a:extLst>
          </p:cNvPr>
          <p:cNvCxnSpPr/>
          <p:nvPr/>
        </p:nvCxnSpPr>
        <p:spPr>
          <a:xfrm>
            <a:off x="2046221" y="4904655"/>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DD726CA-938F-280E-1B1A-3A36679F28D8}"/>
              </a:ext>
            </a:extLst>
          </p:cNvPr>
          <p:cNvCxnSpPr>
            <a:cxnSpLocks/>
          </p:cNvCxnSpPr>
          <p:nvPr/>
        </p:nvCxnSpPr>
        <p:spPr>
          <a:xfrm rot="10800000">
            <a:off x="1994733" y="4904655"/>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A1F8B8CF-DF95-C22B-F8C8-0E336ADA40F6}"/>
              </a:ext>
            </a:extLst>
          </p:cNvPr>
          <p:cNvSpPr txBox="1"/>
          <p:nvPr/>
        </p:nvSpPr>
        <p:spPr>
          <a:xfrm>
            <a:off x="4489542" y="4704194"/>
            <a:ext cx="1306768" cy="369332"/>
          </a:xfrm>
          <a:prstGeom prst="rect">
            <a:avLst/>
          </a:prstGeom>
          <a:noFill/>
        </p:spPr>
        <p:txBody>
          <a:bodyPr wrap="none" rtlCol="0">
            <a:spAutoFit/>
          </a:bodyPr>
          <a:lstStyle/>
          <a:p>
            <a:r>
              <a:rPr lang="en-GB" dirty="0" err="1"/>
              <a:t>C</a:t>
            </a:r>
            <a:r>
              <a:rPr lang="en-GB" baseline="-25000" dirty="0" err="1"/>
              <a:t>Ac</a:t>
            </a:r>
            <a:r>
              <a:rPr lang="en-GB" dirty="0"/>
              <a:t>…C + 2H</a:t>
            </a:r>
            <a:r>
              <a:rPr lang="en-GB" baseline="-25000" dirty="0"/>
              <a:t>2</a:t>
            </a:r>
          </a:p>
        </p:txBody>
      </p:sp>
      <p:cxnSp>
        <p:nvCxnSpPr>
          <p:cNvPr id="210" name="Straight Arrow Connector 209">
            <a:extLst>
              <a:ext uri="{FF2B5EF4-FFF2-40B4-BE49-F238E27FC236}">
                <a16:creationId xmlns:a16="http://schemas.microsoft.com/office/drawing/2014/main" id="{F84D36AC-0B72-6758-418D-58DBFBA466A9}"/>
              </a:ext>
            </a:extLst>
          </p:cNvPr>
          <p:cNvCxnSpPr/>
          <p:nvPr/>
        </p:nvCxnSpPr>
        <p:spPr>
          <a:xfrm>
            <a:off x="6305302" y="488886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4DF5D10-68DA-4D43-5EDE-1203B82274A1}"/>
              </a:ext>
            </a:extLst>
          </p:cNvPr>
          <p:cNvSpPr txBox="1"/>
          <p:nvPr/>
        </p:nvSpPr>
        <p:spPr>
          <a:xfrm>
            <a:off x="6870726" y="4719989"/>
            <a:ext cx="1194558" cy="369332"/>
          </a:xfrm>
          <a:prstGeom prst="rect">
            <a:avLst/>
          </a:prstGeom>
          <a:noFill/>
        </p:spPr>
        <p:txBody>
          <a:bodyPr wrap="none" rtlCol="0">
            <a:spAutoFit/>
          </a:bodyPr>
          <a:lstStyle/>
          <a:p>
            <a:r>
              <a:rPr lang="en-GB" dirty="0"/>
              <a:t>2C</a:t>
            </a:r>
            <a:r>
              <a:rPr lang="en-GB" baseline="-25000" dirty="0"/>
              <a:t>Ac</a:t>
            </a:r>
            <a:r>
              <a:rPr lang="en-GB" dirty="0"/>
              <a:t> +  2H</a:t>
            </a:r>
            <a:r>
              <a:rPr lang="en-GB" baseline="-25000" dirty="0"/>
              <a:t>2</a:t>
            </a:r>
          </a:p>
        </p:txBody>
      </p:sp>
      <p:cxnSp>
        <p:nvCxnSpPr>
          <p:cNvPr id="212" name="Straight Arrow Connector 211">
            <a:extLst>
              <a:ext uri="{FF2B5EF4-FFF2-40B4-BE49-F238E27FC236}">
                <a16:creationId xmlns:a16="http://schemas.microsoft.com/office/drawing/2014/main" id="{39109431-6951-44CE-9D1D-B298B68129D6}"/>
              </a:ext>
            </a:extLst>
          </p:cNvPr>
          <p:cNvCxnSpPr/>
          <p:nvPr/>
        </p:nvCxnSpPr>
        <p:spPr>
          <a:xfrm>
            <a:off x="3883532" y="488886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BCD58A2-ED50-3AF6-8146-BACE206E2162}"/>
              </a:ext>
            </a:extLst>
          </p:cNvPr>
          <p:cNvSpPr txBox="1"/>
          <p:nvPr/>
        </p:nvSpPr>
        <p:spPr>
          <a:xfrm>
            <a:off x="4489542" y="1503056"/>
            <a:ext cx="1808508" cy="369332"/>
          </a:xfrm>
          <a:prstGeom prst="rect">
            <a:avLst/>
          </a:prstGeom>
          <a:noFill/>
        </p:spPr>
        <p:txBody>
          <a:bodyPr wrap="none" rtlCol="0">
            <a:spAutoFit/>
          </a:bodyPr>
          <a:lstStyle/>
          <a:p>
            <a:r>
              <a:rPr lang="en-GB" dirty="0"/>
              <a:t>Carbon Insertion</a:t>
            </a:r>
          </a:p>
        </p:txBody>
      </p:sp>
    </p:spTree>
    <p:extLst>
      <p:ext uri="{BB962C8B-B14F-4D97-AF65-F5344CB8AC3E}">
        <p14:creationId xmlns:p14="http://schemas.microsoft.com/office/powerpoint/2010/main" val="2718453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6D8-4AB5-74CA-1F6D-F4880763FC5A}"/>
              </a:ext>
            </a:extLst>
          </p:cNvPr>
          <p:cNvSpPr>
            <a:spLocks noGrp="1"/>
          </p:cNvSpPr>
          <p:nvPr>
            <p:ph type="title"/>
          </p:nvPr>
        </p:nvSpPr>
        <p:spPr>
          <a:xfrm>
            <a:off x="383176" y="365126"/>
            <a:ext cx="11438710" cy="1325563"/>
          </a:xfrm>
        </p:spPr>
        <p:txBody>
          <a:bodyPr>
            <a:normAutofit/>
          </a:bodyPr>
          <a:lstStyle/>
          <a:p>
            <a:r>
              <a:rPr lang="en-GB" sz="4000" dirty="0"/>
              <a:t>Chemistry of active sites on amorphous carbon are complicated</a:t>
            </a:r>
          </a:p>
        </p:txBody>
      </p:sp>
      <p:sp>
        <p:nvSpPr>
          <p:cNvPr id="50" name="Hexagon 49">
            <a:extLst>
              <a:ext uri="{FF2B5EF4-FFF2-40B4-BE49-F238E27FC236}">
                <a16:creationId xmlns:a16="http://schemas.microsoft.com/office/drawing/2014/main" id="{6253AB72-B5A9-9553-08CD-A5CB3D2FBC35}"/>
              </a:ext>
            </a:extLst>
          </p:cNvPr>
          <p:cNvSpPr/>
          <p:nvPr/>
        </p:nvSpPr>
        <p:spPr>
          <a:xfrm>
            <a:off x="7019925" y="3555544"/>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a:extLst>
              <a:ext uri="{FF2B5EF4-FFF2-40B4-BE49-F238E27FC236}">
                <a16:creationId xmlns:a16="http://schemas.microsoft.com/office/drawing/2014/main" id="{0C20265E-E7FD-D6E9-68E4-5DA392919D2C}"/>
              </a:ext>
            </a:extLst>
          </p:cNvPr>
          <p:cNvGrpSpPr/>
          <p:nvPr/>
        </p:nvGrpSpPr>
        <p:grpSpPr>
          <a:xfrm>
            <a:off x="2347010" y="3144064"/>
            <a:ext cx="1215098" cy="866147"/>
            <a:chOff x="8822546" y="4425801"/>
            <a:chExt cx="1215098" cy="866147"/>
          </a:xfrm>
        </p:grpSpPr>
        <p:sp>
          <p:nvSpPr>
            <p:cNvPr id="63" name="Hexagon 62">
              <a:extLst>
                <a:ext uri="{FF2B5EF4-FFF2-40B4-BE49-F238E27FC236}">
                  <a16:creationId xmlns:a16="http://schemas.microsoft.com/office/drawing/2014/main" id="{DB0A98CC-0B02-2DA7-2B4E-6F43485993CD}"/>
                </a:ext>
              </a:extLst>
            </p:cNvPr>
            <p:cNvSpPr/>
            <p:nvPr/>
          </p:nvSpPr>
          <p:spPr>
            <a:xfrm>
              <a:off x="8822546" y="442580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Hexagon 63">
              <a:extLst>
                <a:ext uri="{FF2B5EF4-FFF2-40B4-BE49-F238E27FC236}">
                  <a16:creationId xmlns:a16="http://schemas.microsoft.com/office/drawing/2014/main" id="{D5AEBAA2-5055-5F5B-8AB9-B9C6D7BCFF9E}"/>
                </a:ext>
              </a:extLst>
            </p:cNvPr>
            <p:cNvSpPr/>
            <p:nvPr/>
          </p:nvSpPr>
          <p:spPr>
            <a:xfrm>
              <a:off x="9190065" y="464628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Hexagon 64">
              <a:extLst>
                <a:ext uri="{FF2B5EF4-FFF2-40B4-BE49-F238E27FC236}">
                  <a16:creationId xmlns:a16="http://schemas.microsoft.com/office/drawing/2014/main" id="{94E088BE-C6BC-3368-9A06-1735EAB0EEDF}"/>
                </a:ext>
              </a:extLst>
            </p:cNvPr>
            <p:cNvSpPr/>
            <p:nvPr/>
          </p:nvSpPr>
          <p:spPr>
            <a:xfrm>
              <a:off x="9557584" y="4433425"/>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Hexagon 65">
              <a:extLst>
                <a:ext uri="{FF2B5EF4-FFF2-40B4-BE49-F238E27FC236}">
                  <a16:creationId xmlns:a16="http://schemas.microsoft.com/office/drawing/2014/main" id="{C3530B80-676E-3CAE-F114-CF97517401C0}"/>
                </a:ext>
              </a:extLst>
            </p:cNvPr>
            <p:cNvSpPr/>
            <p:nvPr/>
          </p:nvSpPr>
          <p:spPr>
            <a:xfrm>
              <a:off x="8822546" y="485994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0C4BFE4A-16A3-D84D-0A6F-5639CC7FB57D}"/>
              </a:ext>
            </a:extLst>
          </p:cNvPr>
          <p:cNvGrpSpPr/>
          <p:nvPr/>
        </p:nvGrpSpPr>
        <p:grpSpPr>
          <a:xfrm>
            <a:off x="5660862" y="5530659"/>
            <a:ext cx="1590433" cy="1090720"/>
            <a:chOff x="5725793" y="3737689"/>
            <a:chExt cx="1590433" cy="1090720"/>
          </a:xfrm>
        </p:grpSpPr>
        <p:sp>
          <p:nvSpPr>
            <p:cNvPr id="68" name="Hexagon 67">
              <a:extLst>
                <a:ext uri="{FF2B5EF4-FFF2-40B4-BE49-F238E27FC236}">
                  <a16:creationId xmlns:a16="http://schemas.microsoft.com/office/drawing/2014/main" id="{06A547DA-F4E9-1060-3933-826947E74431}"/>
                </a:ext>
              </a:extLst>
            </p:cNvPr>
            <p:cNvSpPr/>
            <p:nvPr/>
          </p:nvSpPr>
          <p:spPr>
            <a:xfrm>
              <a:off x="5725793" y="3737689"/>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Hexagon 68">
              <a:extLst>
                <a:ext uri="{FF2B5EF4-FFF2-40B4-BE49-F238E27FC236}">
                  <a16:creationId xmlns:a16="http://schemas.microsoft.com/office/drawing/2014/main" id="{2BAFCE7F-D4D6-1DBB-3CAF-6B85AA0754EB}"/>
                </a:ext>
              </a:extLst>
            </p:cNvPr>
            <p:cNvSpPr/>
            <p:nvPr/>
          </p:nvSpPr>
          <p:spPr>
            <a:xfrm>
              <a:off x="6097610" y="3960437"/>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exagon 69">
              <a:extLst>
                <a:ext uri="{FF2B5EF4-FFF2-40B4-BE49-F238E27FC236}">
                  <a16:creationId xmlns:a16="http://schemas.microsoft.com/office/drawing/2014/main" id="{48B2CF71-6870-DFDA-6287-364E60283ACD}"/>
                </a:ext>
              </a:extLst>
            </p:cNvPr>
            <p:cNvSpPr/>
            <p:nvPr/>
          </p:nvSpPr>
          <p:spPr>
            <a:xfrm>
              <a:off x="6467012" y="4178423"/>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exagon 70">
              <a:extLst>
                <a:ext uri="{FF2B5EF4-FFF2-40B4-BE49-F238E27FC236}">
                  <a16:creationId xmlns:a16="http://schemas.microsoft.com/office/drawing/2014/main" id="{67C03CE3-75FD-B751-0E01-ACA11CB2913B}"/>
                </a:ext>
              </a:extLst>
            </p:cNvPr>
            <p:cNvSpPr/>
            <p:nvPr/>
          </p:nvSpPr>
          <p:spPr>
            <a:xfrm>
              <a:off x="6836166" y="4396409"/>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50180019-E8AF-E6F6-46F7-0E1B09D94AFB}"/>
              </a:ext>
            </a:extLst>
          </p:cNvPr>
          <p:cNvGrpSpPr/>
          <p:nvPr/>
        </p:nvGrpSpPr>
        <p:grpSpPr>
          <a:xfrm>
            <a:off x="3082048" y="3583964"/>
            <a:ext cx="1215098" cy="866147"/>
            <a:chOff x="8822546" y="4425801"/>
            <a:chExt cx="1215098" cy="866147"/>
          </a:xfrm>
        </p:grpSpPr>
        <p:sp>
          <p:nvSpPr>
            <p:cNvPr id="74" name="Hexagon 73">
              <a:extLst>
                <a:ext uri="{FF2B5EF4-FFF2-40B4-BE49-F238E27FC236}">
                  <a16:creationId xmlns:a16="http://schemas.microsoft.com/office/drawing/2014/main" id="{22C1D3A2-E943-5B8A-9043-1B48F4ED68F2}"/>
                </a:ext>
              </a:extLst>
            </p:cNvPr>
            <p:cNvSpPr/>
            <p:nvPr/>
          </p:nvSpPr>
          <p:spPr>
            <a:xfrm>
              <a:off x="8822546" y="442580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Hexagon 74">
              <a:extLst>
                <a:ext uri="{FF2B5EF4-FFF2-40B4-BE49-F238E27FC236}">
                  <a16:creationId xmlns:a16="http://schemas.microsoft.com/office/drawing/2014/main" id="{444736A3-0370-63A4-336D-67938E020CBA}"/>
                </a:ext>
              </a:extLst>
            </p:cNvPr>
            <p:cNvSpPr/>
            <p:nvPr/>
          </p:nvSpPr>
          <p:spPr>
            <a:xfrm>
              <a:off x="9190065" y="464628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Hexagon 75">
              <a:extLst>
                <a:ext uri="{FF2B5EF4-FFF2-40B4-BE49-F238E27FC236}">
                  <a16:creationId xmlns:a16="http://schemas.microsoft.com/office/drawing/2014/main" id="{EC1EA2FF-1639-A6DC-C80E-7B78354837F4}"/>
                </a:ext>
              </a:extLst>
            </p:cNvPr>
            <p:cNvSpPr/>
            <p:nvPr/>
          </p:nvSpPr>
          <p:spPr>
            <a:xfrm>
              <a:off x="9557584" y="4433425"/>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Hexagon 76">
              <a:extLst>
                <a:ext uri="{FF2B5EF4-FFF2-40B4-BE49-F238E27FC236}">
                  <a16:creationId xmlns:a16="http://schemas.microsoft.com/office/drawing/2014/main" id="{B143AE2A-D239-038E-97FE-7BB2EA0D8224}"/>
                </a:ext>
              </a:extLst>
            </p:cNvPr>
            <p:cNvSpPr/>
            <p:nvPr/>
          </p:nvSpPr>
          <p:spPr>
            <a:xfrm>
              <a:off x="8822546" y="485994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BAEB253B-5435-21A8-D3BE-6FCA566AD348}"/>
              </a:ext>
            </a:extLst>
          </p:cNvPr>
          <p:cNvGrpSpPr/>
          <p:nvPr/>
        </p:nvGrpSpPr>
        <p:grpSpPr>
          <a:xfrm>
            <a:off x="3817086" y="4016240"/>
            <a:ext cx="1215098" cy="866147"/>
            <a:chOff x="8822546" y="4425801"/>
            <a:chExt cx="1215098" cy="866147"/>
          </a:xfrm>
        </p:grpSpPr>
        <p:sp>
          <p:nvSpPr>
            <p:cNvPr id="79" name="Hexagon 78">
              <a:extLst>
                <a:ext uri="{FF2B5EF4-FFF2-40B4-BE49-F238E27FC236}">
                  <a16:creationId xmlns:a16="http://schemas.microsoft.com/office/drawing/2014/main" id="{FA5254D8-D25C-7612-DC45-A804261916CB}"/>
                </a:ext>
              </a:extLst>
            </p:cNvPr>
            <p:cNvSpPr/>
            <p:nvPr/>
          </p:nvSpPr>
          <p:spPr>
            <a:xfrm>
              <a:off x="8822546" y="442580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Hexagon 79">
              <a:extLst>
                <a:ext uri="{FF2B5EF4-FFF2-40B4-BE49-F238E27FC236}">
                  <a16:creationId xmlns:a16="http://schemas.microsoft.com/office/drawing/2014/main" id="{CCF42782-BFED-CD18-D34E-8C4842236E67}"/>
                </a:ext>
              </a:extLst>
            </p:cNvPr>
            <p:cNvSpPr/>
            <p:nvPr/>
          </p:nvSpPr>
          <p:spPr>
            <a:xfrm>
              <a:off x="9190065" y="464628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Hexagon 80">
              <a:extLst>
                <a:ext uri="{FF2B5EF4-FFF2-40B4-BE49-F238E27FC236}">
                  <a16:creationId xmlns:a16="http://schemas.microsoft.com/office/drawing/2014/main" id="{011D6A49-6D12-D819-6BFD-1ACB9E55317E}"/>
                </a:ext>
              </a:extLst>
            </p:cNvPr>
            <p:cNvSpPr/>
            <p:nvPr/>
          </p:nvSpPr>
          <p:spPr>
            <a:xfrm>
              <a:off x="9557584" y="4433425"/>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Hexagon 81">
              <a:extLst>
                <a:ext uri="{FF2B5EF4-FFF2-40B4-BE49-F238E27FC236}">
                  <a16:creationId xmlns:a16="http://schemas.microsoft.com/office/drawing/2014/main" id="{26935A7E-A2C8-A417-5E3C-3E784B18ADA0}"/>
                </a:ext>
              </a:extLst>
            </p:cNvPr>
            <p:cNvSpPr/>
            <p:nvPr/>
          </p:nvSpPr>
          <p:spPr>
            <a:xfrm>
              <a:off x="8822546" y="485994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a:extLst>
              <a:ext uri="{FF2B5EF4-FFF2-40B4-BE49-F238E27FC236}">
                <a16:creationId xmlns:a16="http://schemas.microsoft.com/office/drawing/2014/main" id="{1EDA3542-FAB4-287B-01AB-2FA53DD76F45}"/>
              </a:ext>
            </a:extLst>
          </p:cNvPr>
          <p:cNvGrpSpPr/>
          <p:nvPr/>
        </p:nvGrpSpPr>
        <p:grpSpPr>
          <a:xfrm>
            <a:off x="1975973" y="4232240"/>
            <a:ext cx="1215098" cy="866147"/>
            <a:chOff x="8822546" y="4425801"/>
            <a:chExt cx="1215098" cy="866147"/>
          </a:xfrm>
        </p:grpSpPr>
        <p:sp>
          <p:nvSpPr>
            <p:cNvPr id="84" name="Hexagon 83">
              <a:extLst>
                <a:ext uri="{FF2B5EF4-FFF2-40B4-BE49-F238E27FC236}">
                  <a16:creationId xmlns:a16="http://schemas.microsoft.com/office/drawing/2014/main" id="{62501C1F-D0B3-C014-C7B3-6254133D7FD1}"/>
                </a:ext>
              </a:extLst>
            </p:cNvPr>
            <p:cNvSpPr/>
            <p:nvPr/>
          </p:nvSpPr>
          <p:spPr>
            <a:xfrm>
              <a:off x="8822546" y="442580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Hexagon 84">
              <a:extLst>
                <a:ext uri="{FF2B5EF4-FFF2-40B4-BE49-F238E27FC236}">
                  <a16:creationId xmlns:a16="http://schemas.microsoft.com/office/drawing/2014/main" id="{CC160532-58F6-7EDF-6D53-B4EE52B126DA}"/>
                </a:ext>
              </a:extLst>
            </p:cNvPr>
            <p:cNvSpPr/>
            <p:nvPr/>
          </p:nvSpPr>
          <p:spPr>
            <a:xfrm>
              <a:off x="9190065" y="464628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Hexagon 85">
              <a:extLst>
                <a:ext uri="{FF2B5EF4-FFF2-40B4-BE49-F238E27FC236}">
                  <a16:creationId xmlns:a16="http://schemas.microsoft.com/office/drawing/2014/main" id="{FC575228-418B-6C8E-BBB7-95FDA3C6952B}"/>
                </a:ext>
              </a:extLst>
            </p:cNvPr>
            <p:cNvSpPr/>
            <p:nvPr/>
          </p:nvSpPr>
          <p:spPr>
            <a:xfrm>
              <a:off x="9557584" y="4433425"/>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Hexagon 86">
              <a:extLst>
                <a:ext uri="{FF2B5EF4-FFF2-40B4-BE49-F238E27FC236}">
                  <a16:creationId xmlns:a16="http://schemas.microsoft.com/office/drawing/2014/main" id="{AA82C146-D5DC-B860-8D00-CD51D8181150}"/>
                </a:ext>
              </a:extLst>
            </p:cNvPr>
            <p:cNvSpPr/>
            <p:nvPr/>
          </p:nvSpPr>
          <p:spPr>
            <a:xfrm>
              <a:off x="8822546" y="485994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305FCAEC-08F4-B8DB-C55E-FD288B53EAFA}"/>
              </a:ext>
            </a:extLst>
          </p:cNvPr>
          <p:cNvGrpSpPr/>
          <p:nvPr/>
        </p:nvGrpSpPr>
        <p:grpSpPr>
          <a:xfrm>
            <a:off x="4184605" y="2940408"/>
            <a:ext cx="1215098" cy="866147"/>
            <a:chOff x="8822546" y="4425801"/>
            <a:chExt cx="1215098" cy="866147"/>
          </a:xfrm>
        </p:grpSpPr>
        <p:sp>
          <p:nvSpPr>
            <p:cNvPr id="89" name="Hexagon 88">
              <a:extLst>
                <a:ext uri="{FF2B5EF4-FFF2-40B4-BE49-F238E27FC236}">
                  <a16:creationId xmlns:a16="http://schemas.microsoft.com/office/drawing/2014/main" id="{D8DAA1E3-4AF1-8D21-E1AD-5CB2CC4B760E}"/>
                </a:ext>
              </a:extLst>
            </p:cNvPr>
            <p:cNvSpPr/>
            <p:nvPr/>
          </p:nvSpPr>
          <p:spPr>
            <a:xfrm>
              <a:off x="8822546" y="442580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Hexagon 89">
              <a:extLst>
                <a:ext uri="{FF2B5EF4-FFF2-40B4-BE49-F238E27FC236}">
                  <a16:creationId xmlns:a16="http://schemas.microsoft.com/office/drawing/2014/main" id="{884CD528-64B2-ECBA-5CEA-83E7307825BC}"/>
                </a:ext>
              </a:extLst>
            </p:cNvPr>
            <p:cNvSpPr/>
            <p:nvPr/>
          </p:nvSpPr>
          <p:spPr>
            <a:xfrm>
              <a:off x="9190065" y="464628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Hexagon 90">
              <a:extLst>
                <a:ext uri="{FF2B5EF4-FFF2-40B4-BE49-F238E27FC236}">
                  <a16:creationId xmlns:a16="http://schemas.microsoft.com/office/drawing/2014/main" id="{94D7497D-F18F-05DB-0653-D53A06943CB6}"/>
                </a:ext>
              </a:extLst>
            </p:cNvPr>
            <p:cNvSpPr/>
            <p:nvPr/>
          </p:nvSpPr>
          <p:spPr>
            <a:xfrm>
              <a:off x="9557584" y="4433425"/>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Hexagon 91">
              <a:extLst>
                <a:ext uri="{FF2B5EF4-FFF2-40B4-BE49-F238E27FC236}">
                  <a16:creationId xmlns:a16="http://schemas.microsoft.com/office/drawing/2014/main" id="{4308A391-E2B3-B778-C248-D278306684B6}"/>
                </a:ext>
              </a:extLst>
            </p:cNvPr>
            <p:cNvSpPr/>
            <p:nvPr/>
          </p:nvSpPr>
          <p:spPr>
            <a:xfrm>
              <a:off x="8822546" y="485994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4" name="Hexagon 93">
            <a:extLst>
              <a:ext uri="{FF2B5EF4-FFF2-40B4-BE49-F238E27FC236}">
                <a16:creationId xmlns:a16="http://schemas.microsoft.com/office/drawing/2014/main" id="{4A965AAD-51A3-17CB-577E-6B23EF570EFB}"/>
              </a:ext>
            </a:extLst>
          </p:cNvPr>
          <p:cNvSpPr/>
          <p:nvPr/>
        </p:nvSpPr>
        <p:spPr>
          <a:xfrm>
            <a:off x="2711011" y="4666387"/>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Hexagon 94">
            <a:extLst>
              <a:ext uri="{FF2B5EF4-FFF2-40B4-BE49-F238E27FC236}">
                <a16:creationId xmlns:a16="http://schemas.microsoft.com/office/drawing/2014/main" id="{66347F5B-E403-E38F-BF29-F8427D17104C}"/>
              </a:ext>
            </a:extLst>
          </p:cNvPr>
          <p:cNvSpPr/>
          <p:nvPr/>
        </p:nvSpPr>
        <p:spPr>
          <a:xfrm>
            <a:off x="3078530" y="4886874"/>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Hexagon 95">
            <a:extLst>
              <a:ext uri="{FF2B5EF4-FFF2-40B4-BE49-F238E27FC236}">
                <a16:creationId xmlns:a16="http://schemas.microsoft.com/office/drawing/2014/main" id="{605F10B8-1FAD-9587-E217-6F95AA2552A9}"/>
              </a:ext>
            </a:extLst>
          </p:cNvPr>
          <p:cNvSpPr/>
          <p:nvPr/>
        </p:nvSpPr>
        <p:spPr>
          <a:xfrm>
            <a:off x="3446049" y="467401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Hexagon 96">
            <a:extLst>
              <a:ext uri="{FF2B5EF4-FFF2-40B4-BE49-F238E27FC236}">
                <a16:creationId xmlns:a16="http://schemas.microsoft.com/office/drawing/2014/main" id="{730A7DEC-1712-D358-EAB1-574872DB808E}"/>
              </a:ext>
            </a:extLst>
          </p:cNvPr>
          <p:cNvSpPr/>
          <p:nvPr/>
        </p:nvSpPr>
        <p:spPr>
          <a:xfrm>
            <a:off x="2711011" y="5100534"/>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8" name="Group 97">
            <a:extLst>
              <a:ext uri="{FF2B5EF4-FFF2-40B4-BE49-F238E27FC236}">
                <a16:creationId xmlns:a16="http://schemas.microsoft.com/office/drawing/2014/main" id="{1684276F-3FCA-5FDC-9A3F-E8A10C2A89B9}"/>
              </a:ext>
            </a:extLst>
          </p:cNvPr>
          <p:cNvGrpSpPr/>
          <p:nvPr/>
        </p:nvGrpSpPr>
        <p:grpSpPr>
          <a:xfrm>
            <a:off x="1231804" y="3349520"/>
            <a:ext cx="1215098" cy="866147"/>
            <a:chOff x="8822546" y="4425801"/>
            <a:chExt cx="1215098" cy="866147"/>
          </a:xfrm>
        </p:grpSpPr>
        <p:sp>
          <p:nvSpPr>
            <p:cNvPr id="99" name="Hexagon 98">
              <a:extLst>
                <a:ext uri="{FF2B5EF4-FFF2-40B4-BE49-F238E27FC236}">
                  <a16:creationId xmlns:a16="http://schemas.microsoft.com/office/drawing/2014/main" id="{8D6ED9DF-5111-BD5E-6AEA-33B88AC417D2}"/>
                </a:ext>
              </a:extLst>
            </p:cNvPr>
            <p:cNvSpPr/>
            <p:nvPr/>
          </p:nvSpPr>
          <p:spPr>
            <a:xfrm>
              <a:off x="8822546" y="4425801"/>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Hexagon 99">
              <a:extLst>
                <a:ext uri="{FF2B5EF4-FFF2-40B4-BE49-F238E27FC236}">
                  <a16:creationId xmlns:a16="http://schemas.microsoft.com/office/drawing/2014/main" id="{2B157F9A-CDFA-84FD-2BAC-15A16F9F3A20}"/>
                </a:ext>
              </a:extLst>
            </p:cNvPr>
            <p:cNvSpPr/>
            <p:nvPr/>
          </p:nvSpPr>
          <p:spPr>
            <a:xfrm>
              <a:off x="9190065" y="464628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Hexagon 100">
              <a:extLst>
                <a:ext uri="{FF2B5EF4-FFF2-40B4-BE49-F238E27FC236}">
                  <a16:creationId xmlns:a16="http://schemas.microsoft.com/office/drawing/2014/main" id="{2A851731-7AA1-CB02-19F7-D12E5064DBB5}"/>
                </a:ext>
              </a:extLst>
            </p:cNvPr>
            <p:cNvSpPr/>
            <p:nvPr/>
          </p:nvSpPr>
          <p:spPr>
            <a:xfrm>
              <a:off x="9557584" y="4433425"/>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Hexagon 101">
              <a:extLst>
                <a:ext uri="{FF2B5EF4-FFF2-40B4-BE49-F238E27FC236}">
                  <a16:creationId xmlns:a16="http://schemas.microsoft.com/office/drawing/2014/main" id="{46374D8F-A7D1-7F52-71A5-A3BF97B34073}"/>
                </a:ext>
              </a:extLst>
            </p:cNvPr>
            <p:cNvSpPr/>
            <p:nvPr/>
          </p:nvSpPr>
          <p:spPr>
            <a:xfrm>
              <a:off x="8822546" y="4859948"/>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85AB2883-9546-77E5-D8CF-EAB75B03D0A4}"/>
              </a:ext>
            </a:extLst>
          </p:cNvPr>
          <p:cNvGrpSpPr/>
          <p:nvPr/>
        </p:nvGrpSpPr>
        <p:grpSpPr>
          <a:xfrm>
            <a:off x="4181087" y="4657925"/>
            <a:ext cx="1590433" cy="1090720"/>
            <a:chOff x="5725793" y="3737689"/>
            <a:chExt cx="1590433" cy="1090720"/>
          </a:xfrm>
        </p:grpSpPr>
        <p:sp>
          <p:nvSpPr>
            <p:cNvPr id="104" name="Hexagon 103">
              <a:extLst>
                <a:ext uri="{FF2B5EF4-FFF2-40B4-BE49-F238E27FC236}">
                  <a16:creationId xmlns:a16="http://schemas.microsoft.com/office/drawing/2014/main" id="{7AD2F178-BC86-02EB-3D07-3F5CDEF0DD8E}"/>
                </a:ext>
              </a:extLst>
            </p:cNvPr>
            <p:cNvSpPr/>
            <p:nvPr/>
          </p:nvSpPr>
          <p:spPr>
            <a:xfrm>
              <a:off x="5725793" y="3737689"/>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Hexagon 104">
              <a:extLst>
                <a:ext uri="{FF2B5EF4-FFF2-40B4-BE49-F238E27FC236}">
                  <a16:creationId xmlns:a16="http://schemas.microsoft.com/office/drawing/2014/main" id="{43B99B72-2C35-357D-F4CB-141F9236CA84}"/>
                </a:ext>
              </a:extLst>
            </p:cNvPr>
            <p:cNvSpPr/>
            <p:nvPr/>
          </p:nvSpPr>
          <p:spPr>
            <a:xfrm>
              <a:off x="6097610" y="3960437"/>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Hexagon 105">
              <a:extLst>
                <a:ext uri="{FF2B5EF4-FFF2-40B4-BE49-F238E27FC236}">
                  <a16:creationId xmlns:a16="http://schemas.microsoft.com/office/drawing/2014/main" id="{96A12005-F05D-4098-C20C-08A61E407B66}"/>
                </a:ext>
              </a:extLst>
            </p:cNvPr>
            <p:cNvSpPr/>
            <p:nvPr/>
          </p:nvSpPr>
          <p:spPr>
            <a:xfrm>
              <a:off x="6467012" y="4178423"/>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Hexagon 106">
              <a:extLst>
                <a:ext uri="{FF2B5EF4-FFF2-40B4-BE49-F238E27FC236}">
                  <a16:creationId xmlns:a16="http://schemas.microsoft.com/office/drawing/2014/main" id="{FCBB8840-9C45-A7FD-F787-8F653E3EC726}"/>
                </a:ext>
              </a:extLst>
            </p:cNvPr>
            <p:cNvSpPr/>
            <p:nvPr/>
          </p:nvSpPr>
          <p:spPr>
            <a:xfrm>
              <a:off x="6836166" y="4396409"/>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C3D3B1D8-63C2-C54B-DEB4-1AF74124A023}"/>
              </a:ext>
            </a:extLst>
          </p:cNvPr>
          <p:cNvGrpSpPr/>
          <p:nvPr/>
        </p:nvGrpSpPr>
        <p:grpSpPr>
          <a:xfrm>
            <a:off x="7418070" y="4144977"/>
            <a:ext cx="1590433" cy="1090720"/>
            <a:chOff x="5725793" y="3737689"/>
            <a:chExt cx="1590433" cy="1090720"/>
          </a:xfrm>
        </p:grpSpPr>
        <p:sp>
          <p:nvSpPr>
            <p:cNvPr id="109" name="Hexagon 108">
              <a:extLst>
                <a:ext uri="{FF2B5EF4-FFF2-40B4-BE49-F238E27FC236}">
                  <a16:creationId xmlns:a16="http://schemas.microsoft.com/office/drawing/2014/main" id="{CBB724D7-4A2B-016A-5D2A-AB524A085733}"/>
                </a:ext>
              </a:extLst>
            </p:cNvPr>
            <p:cNvSpPr/>
            <p:nvPr/>
          </p:nvSpPr>
          <p:spPr>
            <a:xfrm>
              <a:off x="5725793" y="3737689"/>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Hexagon 109">
              <a:extLst>
                <a:ext uri="{FF2B5EF4-FFF2-40B4-BE49-F238E27FC236}">
                  <a16:creationId xmlns:a16="http://schemas.microsoft.com/office/drawing/2014/main" id="{1099D10E-FC09-1755-63AF-80254B133E00}"/>
                </a:ext>
              </a:extLst>
            </p:cNvPr>
            <p:cNvSpPr/>
            <p:nvPr/>
          </p:nvSpPr>
          <p:spPr>
            <a:xfrm>
              <a:off x="6097610" y="3960437"/>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Hexagon 110">
              <a:extLst>
                <a:ext uri="{FF2B5EF4-FFF2-40B4-BE49-F238E27FC236}">
                  <a16:creationId xmlns:a16="http://schemas.microsoft.com/office/drawing/2014/main" id="{84B4F637-26C7-64A2-D409-78B4FA406DB1}"/>
                </a:ext>
              </a:extLst>
            </p:cNvPr>
            <p:cNvSpPr/>
            <p:nvPr/>
          </p:nvSpPr>
          <p:spPr>
            <a:xfrm>
              <a:off x="6467012" y="4178423"/>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Hexagon 111">
              <a:extLst>
                <a:ext uri="{FF2B5EF4-FFF2-40B4-BE49-F238E27FC236}">
                  <a16:creationId xmlns:a16="http://schemas.microsoft.com/office/drawing/2014/main" id="{0C417F94-AE66-05D2-24B8-AF8060A9CDFC}"/>
                </a:ext>
              </a:extLst>
            </p:cNvPr>
            <p:cNvSpPr/>
            <p:nvPr/>
          </p:nvSpPr>
          <p:spPr>
            <a:xfrm>
              <a:off x="6836166" y="4396409"/>
              <a:ext cx="480060"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Connector 5">
            <a:extLst>
              <a:ext uri="{FF2B5EF4-FFF2-40B4-BE49-F238E27FC236}">
                <a16:creationId xmlns:a16="http://schemas.microsoft.com/office/drawing/2014/main" id="{7128FF50-54D9-A7C3-5BFF-FE9F91912261}"/>
              </a:ext>
            </a:extLst>
          </p:cNvPr>
          <p:cNvCxnSpPr>
            <a:cxnSpLocks/>
            <a:endCxn id="50" idx="5"/>
          </p:cNvCxnSpPr>
          <p:nvPr/>
        </p:nvCxnSpPr>
        <p:spPr>
          <a:xfrm>
            <a:off x="7128268" y="3555544"/>
            <a:ext cx="263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25EA57-0BD1-5C3E-4990-89A6E1A5544F}"/>
              </a:ext>
            </a:extLst>
          </p:cNvPr>
          <p:cNvCxnSpPr>
            <a:cxnSpLocks/>
            <a:endCxn id="90" idx="1"/>
          </p:cNvCxnSpPr>
          <p:nvPr/>
        </p:nvCxnSpPr>
        <p:spPr>
          <a:xfrm flipH="1" flipV="1">
            <a:off x="4924184" y="3592895"/>
            <a:ext cx="195246" cy="166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964F8B-AC29-DDFE-B246-8DEB24D49840}"/>
              </a:ext>
            </a:extLst>
          </p:cNvPr>
          <p:cNvCxnSpPr>
            <a:cxnSpLocks/>
          </p:cNvCxnSpPr>
          <p:nvPr/>
        </p:nvCxnSpPr>
        <p:spPr>
          <a:xfrm flipH="1" flipV="1">
            <a:off x="5287162" y="3379039"/>
            <a:ext cx="72476" cy="248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E830B1-A986-399F-5297-64A371921293}"/>
              </a:ext>
            </a:extLst>
          </p:cNvPr>
          <p:cNvCxnSpPr>
            <a:cxnSpLocks/>
          </p:cNvCxnSpPr>
          <p:nvPr/>
        </p:nvCxnSpPr>
        <p:spPr>
          <a:xfrm flipV="1">
            <a:off x="5113661" y="3627302"/>
            <a:ext cx="245977" cy="131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72E540-40C6-1E4E-4EF7-24B40D7708FC}"/>
              </a:ext>
            </a:extLst>
          </p:cNvPr>
          <p:cNvCxnSpPr>
            <a:cxnSpLocks/>
            <a:stCxn id="81" idx="4"/>
            <a:endCxn id="92" idx="1"/>
          </p:cNvCxnSpPr>
          <p:nvPr/>
        </p:nvCxnSpPr>
        <p:spPr>
          <a:xfrm flipH="1" flipV="1">
            <a:off x="4556665" y="3806555"/>
            <a:ext cx="103459" cy="21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75BBDE5-DABA-006A-8F0C-FAF417E55EE7}"/>
              </a:ext>
            </a:extLst>
          </p:cNvPr>
          <p:cNvSpPr/>
          <p:nvPr/>
        </p:nvSpPr>
        <p:spPr>
          <a:xfrm>
            <a:off x="5374408" y="3573144"/>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91D7341-DCD7-7FAC-A884-E2444CE5CCAB}"/>
              </a:ext>
            </a:extLst>
          </p:cNvPr>
          <p:cNvSpPr/>
          <p:nvPr/>
        </p:nvSpPr>
        <p:spPr>
          <a:xfrm>
            <a:off x="5110701" y="3773691"/>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9707EDF-2F71-6989-74A7-BE8BD72FB0A4}"/>
              </a:ext>
            </a:extLst>
          </p:cNvPr>
          <p:cNvSpPr/>
          <p:nvPr/>
        </p:nvSpPr>
        <p:spPr>
          <a:xfrm>
            <a:off x="5058711" y="3750832"/>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0A4BBEB-D2FE-2A4A-C744-F0EA70D65664}"/>
              </a:ext>
            </a:extLst>
          </p:cNvPr>
          <p:cNvSpPr/>
          <p:nvPr/>
        </p:nvSpPr>
        <p:spPr>
          <a:xfrm>
            <a:off x="5359638" y="3632213"/>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2297422-883B-84A7-5AFA-169F49AE869E}"/>
              </a:ext>
            </a:extLst>
          </p:cNvPr>
          <p:cNvSpPr/>
          <p:nvPr/>
        </p:nvSpPr>
        <p:spPr>
          <a:xfrm>
            <a:off x="4859977" y="3620818"/>
            <a:ext cx="75648" cy="68507"/>
          </a:xfrm>
          <a:prstGeom prst="ellipse">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12B0CC55-0322-5B6A-5591-B0B727CCCA72}"/>
              </a:ext>
            </a:extLst>
          </p:cNvPr>
          <p:cNvCxnSpPr>
            <a:cxnSpLocks/>
          </p:cNvCxnSpPr>
          <p:nvPr/>
        </p:nvCxnSpPr>
        <p:spPr>
          <a:xfrm flipH="1" flipV="1">
            <a:off x="4580965" y="3816565"/>
            <a:ext cx="79159" cy="170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Hexagon 38">
            <a:extLst>
              <a:ext uri="{FF2B5EF4-FFF2-40B4-BE49-F238E27FC236}">
                <a16:creationId xmlns:a16="http://schemas.microsoft.com/office/drawing/2014/main" id="{6E1AB960-2B2C-F7A2-69AC-9471CFDF9119}"/>
              </a:ext>
            </a:extLst>
          </p:cNvPr>
          <p:cNvSpPr/>
          <p:nvPr/>
        </p:nvSpPr>
        <p:spPr>
          <a:xfrm>
            <a:off x="1599323" y="3142085"/>
            <a:ext cx="463048" cy="43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30948E6-FD1F-A7CA-62EC-5BBA20DAE32A}"/>
              </a:ext>
            </a:extLst>
          </p:cNvPr>
          <p:cNvCxnSpPr>
            <a:cxnSpLocks/>
            <a:endCxn id="39" idx="5"/>
          </p:cNvCxnSpPr>
          <p:nvPr/>
        </p:nvCxnSpPr>
        <p:spPr>
          <a:xfrm>
            <a:off x="1690654" y="3142085"/>
            <a:ext cx="263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98095F8-826E-E54A-9D9A-DA6485E5B5EA}"/>
              </a:ext>
            </a:extLst>
          </p:cNvPr>
          <p:cNvCxnSpPr>
            <a:cxnSpLocks/>
          </p:cNvCxnSpPr>
          <p:nvPr/>
        </p:nvCxnSpPr>
        <p:spPr>
          <a:xfrm>
            <a:off x="1690654" y="4880673"/>
            <a:ext cx="263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4970A8-2F11-702F-F503-C082D6945BC2}"/>
              </a:ext>
            </a:extLst>
          </p:cNvPr>
          <p:cNvCxnSpPr>
            <a:cxnSpLocks/>
          </p:cNvCxnSpPr>
          <p:nvPr/>
        </p:nvCxnSpPr>
        <p:spPr>
          <a:xfrm flipV="1">
            <a:off x="1915886" y="5098387"/>
            <a:ext cx="154756" cy="2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3D2F3AD-CC86-D1EB-B780-9097099D8085}"/>
              </a:ext>
            </a:extLst>
          </p:cNvPr>
          <p:cNvCxnSpPr>
            <a:cxnSpLocks/>
          </p:cNvCxnSpPr>
          <p:nvPr/>
        </p:nvCxnSpPr>
        <p:spPr>
          <a:xfrm flipV="1">
            <a:off x="1950958" y="5114960"/>
            <a:ext cx="154756" cy="2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7B9665-95A0-91C1-7F73-87CD9B03E642}"/>
              </a:ext>
            </a:extLst>
          </p:cNvPr>
          <p:cNvCxnSpPr>
            <a:cxnSpLocks/>
          </p:cNvCxnSpPr>
          <p:nvPr/>
        </p:nvCxnSpPr>
        <p:spPr>
          <a:xfrm>
            <a:off x="1690654" y="4929658"/>
            <a:ext cx="263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75508D-A41D-ABE4-3E93-CC2BF57DF1EA}"/>
              </a:ext>
            </a:extLst>
          </p:cNvPr>
          <p:cNvSpPr txBox="1"/>
          <p:nvPr/>
        </p:nvSpPr>
        <p:spPr>
          <a:xfrm>
            <a:off x="1426579" y="4724465"/>
            <a:ext cx="336952" cy="369332"/>
          </a:xfrm>
          <a:prstGeom prst="rect">
            <a:avLst/>
          </a:prstGeom>
          <a:noFill/>
        </p:spPr>
        <p:txBody>
          <a:bodyPr wrap="none" rtlCol="0">
            <a:spAutoFit/>
          </a:bodyPr>
          <a:lstStyle/>
          <a:p>
            <a:r>
              <a:rPr lang="en-GB" dirty="0"/>
              <a:t>O</a:t>
            </a:r>
          </a:p>
        </p:txBody>
      </p:sp>
      <p:sp>
        <p:nvSpPr>
          <p:cNvPr id="18" name="TextBox 17">
            <a:extLst>
              <a:ext uri="{FF2B5EF4-FFF2-40B4-BE49-F238E27FC236}">
                <a16:creationId xmlns:a16="http://schemas.microsoft.com/office/drawing/2014/main" id="{72CE8ECF-9C60-7F7F-0466-62669A9671B2}"/>
              </a:ext>
            </a:extLst>
          </p:cNvPr>
          <p:cNvSpPr txBox="1"/>
          <p:nvPr/>
        </p:nvSpPr>
        <p:spPr>
          <a:xfrm>
            <a:off x="1712338" y="5222103"/>
            <a:ext cx="336952" cy="369332"/>
          </a:xfrm>
          <a:prstGeom prst="rect">
            <a:avLst/>
          </a:prstGeom>
          <a:noFill/>
        </p:spPr>
        <p:txBody>
          <a:bodyPr wrap="none" rtlCol="0">
            <a:spAutoFit/>
          </a:bodyPr>
          <a:lstStyle/>
          <a:p>
            <a:r>
              <a:rPr lang="en-GB" dirty="0"/>
              <a:t>O</a:t>
            </a:r>
          </a:p>
        </p:txBody>
      </p:sp>
      <p:sp>
        <p:nvSpPr>
          <p:cNvPr id="19" name="TextBox 18">
            <a:extLst>
              <a:ext uri="{FF2B5EF4-FFF2-40B4-BE49-F238E27FC236}">
                <a16:creationId xmlns:a16="http://schemas.microsoft.com/office/drawing/2014/main" id="{3954CE64-82B5-2C05-825E-400229DD1975}"/>
              </a:ext>
            </a:extLst>
          </p:cNvPr>
          <p:cNvSpPr txBox="1"/>
          <p:nvPr/>
        </p:nvSpPr>
        <p:spPr>
          <a:xfrm>
            <a:off x="1242478" y="3887208"/>
            <a:ext cx="480060" cy="215444"/>
          </a:xfrm>
          <a:prstGeom prst="rect">
            <a:avLst/>
          </a:prstGeom>
          <a:noFill/>
        </p:spPr>
        <p:txBody>
          <a:bodyPr wrap="square" rtlCol="0">
            <a:spAutoFit/>
          </a:bodyPr>
          <a:lstStyle/>
          <a:p>
            <a:r>
              <a:rPr lang="en-GB" sz="800" dirty="0"/>
              <a:t>Phenol</a:t>
            </a:r>
          </a:p>
        </p:txBody>
      </p:sp>
      <p:sp>
        <p:nvSpPr>
          <p:cNvPr id="21" name="TextBox 20">
            <a:extLst>
              <a:ext uri="{FF2B5EF4-FFF2-40B4-BE49-F238E27FC236}">
                <a16:creationId xmlns:a16="http://schemas.microsoft.com/office/drawing/2014/main" id="{D3301F0D-AD68-EBC2-8F3F-7E8CEC903326}"/>
              </a:ext>
            </a:extLst>
          </p:cNvPr>
          <p:cNvSpPr txBox="1"/>
          <p:nvPr/>
        </p:nvSpPr>
        <p:spPr>
          <a:xfrm>
            <a:off x="1864975" y="3992304"/>
            <a:ext cx="404692" cy="215444"/>
          </a:xfrm>
          <a:prstGeom prst="rect">
            <a:avLst/>
          </a:prstGeom>
          <a:noFill/>
        </p:spPr>
        <p:txBody>
          <a:bodyPr wrap="square" rtlCol="0">
            <a:spAutoFit/>
          </a:bodyPr>
          <a:lstStyle/>
          <a:p>
            <a:r>
              <a:rPr lang="en-GB" sz="800" dirty="0"/>
              <a:t>Fjord</a:t>
            </a:r>
          </a:p>
        </p:txBody>
      </p:sp>
      <p:sp>
        <p:nvSpPr>
          <p:cNvPr id="22" name="TextBox 21">
            <a:extLst>
              <a:ext uri="{FF2B5EF4-FFF2-40B4-BE49-F238E27FC236}">
                <a16:creationId xmlns:a16="http://schemas.microsoft.com/office/drawing/2014/main" id="{0B16F277-93A2-39D5-4E16-53B488E5DAAC}"/>
              </a:ext>
            </a:extLst>
          </p:cNvPr>
          <p:cNvSpPr txBox="1"/>
          <p:nvPr/>
        </p:nvSpPr>
        <p:spPr>
          <a:xfrm>
            <a:off x="1946048" y="2926834"/>
            <a:ext cx="584759" cy="215444"/>
          </a:xfrm>
          <a:prstGeom prst="rect">
            <a:avLst/>
          </a:prstGeom>
          <a:noFill/>
        </p:spPr>
        <p:txBody>
          <a:bodyPr wrap="square" rtlCol="0">
            <a:spAutoFit/>
          </a:bodyPr>
          <a:lstStyle/>
          <a:p>
            <a:r>
              <a:rPr lang="en-GB" sz="800" dirty="0"/>
              <a:t>Armchair</a:t>
            </a:r>
          </a:p>
        </p:txBody>
      </p:sp>
      <p:sp>
        <p:nvSpPr>
          <p:cNvPr id="23" name="TextBox 22">
            <a:extLst>
              <a:ext uri="{FF2B5EF4-FFF2-40B4-BE49-F238E27FC236}">
                <a16:creationId xmlns:a16="http://schemas.microsoft.com/office/drawing/2014/main" id="{19635E53-2F41-D5E7-9C69-E4C9FA15ED24}"/>
              </a:ext>
            </a:extLst>
          </p:cNvPr>
          <p:cNvSpPr txBox="1"/>
          <p:nvPr/>
        </p:nvSpPr>
        <p:spPr>
          <a:xfrm>
            <a:off x="5472475" y="5092467"/>
            <a:ext cx="479037" cy="215444"/>
          </a:xfrm>
          <a:prstGeom prst="rect">
            <a:avLst/>
          </a:prstGeom>
          <a:noFill/>
        </p:spPr>
        <p:txBody>
          <a:bodyPr wrap="square" rtlCol="0">
            <a:spAutoFit/>
          </a:bodyPr>
          <a:lstStyle/>
          <a:p>
            <a:r>
              <a:rPr lang="en-GB" sz="800" dirty="0"/>
              <a:t>Zig Zag</a:t>
            </a:r>
          </a:p>
        </p:txBody>
      </p:sp>
      <p:sp>
        <p:nvSpPr>
          <p:cNvPr id="24" name="TextBox 23">
            <a:extLst>
              <a:ext uri="{FF2B5EF4-FFF2-40B4-BE49-F238E27FC236}">
                <a16:creationId xmlns:a16="http://schemas.microsoft.com/office/drawing/2014/main" id="{B307955B-C137-B959-5213-F527EF17426D}"/>
              </a:ext>
            </a:extLst>
          </p:cNvPr>
          <p:cNvSpPr txBox="1"/>
          <p:nvPr/>
        </p:nvSpPr>
        <p:spPr>
          <a:xfrm>
            <a:off x="4628146" y="4546771"/>
            <a:ext cx="427546" cy="215444"/>
          </a:xfrm>
          <a:prstGeom prst="rect">
            <a:avLst/>
          </a:prstGeom>
          <a:noFill/>
        </p:spPr>
        <p:txBody>
          <a:bodyPr wrap="square" rtlCol="0">
            <a:spAutoFit/>
          </a:bodyPr>
          <a:lstStyle/>
          <a:p>
            <a:r>
              <a:rPr lang="en-GB" sz="800" dirty="0"/>
              <a:t>Cove</a:t>
            </a:r>
          </a:p>
        </p:txBody>
      </p:sp>
      <p:sp>
        <p:nvSpPr>
          <p:cNvPr id="25" name="TextBox 24">
            <a:extLst>
              <a:ext uri="{FF2B5EF4-FFF2-40B4-BE49-F238E27FC236}">
                <a16:creationId xmlns:a16="http://schemas.microsoft.com/office/drawing/2014/main" id="{2479312B-7852-85AE-2A0E-51BD60F65C6D}"/>
              </a:ext>
            </a:extLst>
          </p:cNvPr>
          <p:cNvSpPr txBox="1"/>
          <p:nvPr/>
        </p:nvSpPr>
        <p:spPr>
          <a:xfrm>
            <a:off x="4603169" y="2881318"/>
            <a:ext cx="364266" cy="215444"/>
          </a:xfrm>
          <a:prstGeom prst="rect">
            <a:avLst/>
          </a:prstGeom>
          <a:noFill/>
        </p:spPr>
        <p:txBody>
          <a:bodyPr wrap="square" rtlCol="0">
            <a:spAutoFit/>
          </a:bodyPr>
          <a:lstStyle/>
          <a:p>
            <a:r>
              <a:rPr lang="en-GB" sz="800" dirty="0"/>
              <a:t>Bay</a:t>
            </a:r>
          </a:p>
        </p:txBody>
      </p:sp>
      <p:cxnSp>
        <p:nvCxnSpPr>
          <p:cNvPr id="27" name="Straight Connector 26">
            <a:extLst>
              <a:ext uri="{FF2B5EF4-FFF2-40B4-BE49-F238E27FC236}">
                <a16:creationId xmlns:a16="http://schemas.microsoft.com/office/drawing/2014/main" id="{FA5E351B-525D-A64B-39E6-A48C2B2F8C51}"/>
              </a:ext>
            </a:extLst>
          </p:cNvPr>
          <p:cNvCxnSpPr>
            <a:cxnSpLocks/>
            <a:endCxn id="102" idx="2"/>
          </p:cNvCxnSpPr>
          <p:nvPr/>
        </p:nvCxnSpPr>
        <p:spPr>
          <a:xfrm flipV="1">
            <a:off x="1231804" y="4215667"/>
            <a:ext cx="108000" cy="232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435B1D-2473-B323-EE1A-414C12B2D255}"/>
              </a:ext>
            </a:extLst>
          </p:cNvPr>
          <p:cNvSpPr txBox="1"/>
          <p:nvPr/>
        </p:nvSpPr>
        <p:spPr>
          <a:xfrm>
            <a:off x="948852" y="4360977"/>
            <a:ext cx="481222" cy="369332"/>
          </a:xfrm>
          <a:prstGeom prst="rect">
            <a:avLst/>
          </a:prstGeom>
          <a:noFill/>
        </p:spPr>
        <p:txBody>
          <a:bodyPr wrap="none" rtlCol="0">
            <a:spAutoFit/>
          </a:bodyPr>
          <a:lstStyle/>
          <a:p>
            <a:r>
              <a:rPr lang="en-GB" dirty="0"/>
              <a:t>OH</a:t>
            </a:r>
          </a:p>
        </p:txBody>
      </p:sp>
      <p:sp>
        <p:nvSpPr>
          <p:cNvPr id="32" name="TextBox 31">
            <a:extLst>
              <a:ext uri="{FF2B5EF4-FFF2-40B4-BE49-F238E27FC236}">
                <a16:creationId xmlns:a16="http://schemas.microsoft.com/office/drawing/2014/main" id="{335FCAA6-4597-E1B9-FBF2-70B2A188A130}"/>
              </a:ext>
            </a:extLst>
          </p:cNvPr>
          <p:cNvSpPr txBox="1"/>
          <p:nvPr/>
        </p:nvSpPr>
        <p:spPr>
          <a:xfrm>
            <a:off x="1954371" y="4762215"/>
            <a:ext cx="584535" cy="215444"/>
          </a:xfrm>
          <a:prstGeom prst="rect">
            <a:avLst/>
          </a:prstGeom>
          <a:noFill/>
        </p:spPr>
        <p:txBody>
          <a:bodyPr wrap="square" rtlCol="0">
            <a:spAutoFit/>
          </a:bodyPr>
          <a:lstStyle/>
          <a:p>
            <a:r>
              <a:rPr lang="en-GB" sz="800" dirty="0"/>
              <a:t>Quinone</a:t>
            </a:r>
          </a:p>
        </p:txBody>
      </p:sp>
      <p:cxnSp>
        <p:nvCxnSpPr>
          <p:cNvPr id="41" name="Straight Connector 40">
            <a:extLst>
              <a:ext uri="{FF2B5EF4-FFF2-40B4-BE49-F238E27FC236}">
                <a16:creationId xmlns:a16="http://schemas.microsoft.com/office/drawing/2014/main" id="{36F7A332-B9B8-1B74-24CE-C85A01E45313}"/>
              </a:ext>
            </a:extLst>
          </p:cNvPr>
          <p:cNvCxnSpPr>
            <a:cxnSpLocks/>
          </p:cNvCxnSpPr>
          <p:nvPr/>
        </p:nvCxnSpPr>
        <p:spPr>
          <a:xfrm flipV="1">
            <a:off x="2650450" y="5525843"/>
            <a:ext cx="154756" cy="2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E4EB99-0027-835B-13C0-62F5164CB109}"/>
              </a:ext>
            </a:extLst>
          </p:cNvPr>
          <p:cNvCxnSpPr>
            <a:cxnSpLocks/>
          </p:cNvCxnSpPr>
          <p:nvPr/>
        </p:nvCxnSpPr>
        <p:spPr>
          <a:xfrm flipV="1">
            <a:off x="2685522" y="5542416"/>
            <a:ext cx="154756" cy="2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484339A-9D28-BC3F-291D-F88B6C85843E}"/>
              </a:ext>
            </a:extLst>
          </p:cNvPr>
          <p:cNvSpPr txBox="1"/>
          <p:nvPr/>
        </p:nvSpPr>
        <p:spPr>
          <a:xfrm>
            <a:off x="2446902" y="5649559"/>
            <a:ext cx="336952" cy="369332"/>
          </a:xfrm>
          <a:prstGeom prst="rect">
            <a:avLst/>
          </a:prstGeom>
          <a:noFill/>
        </p:spPr>
        <p:txBody>
          <a:bodyPr wrap="none" rtlCol="0">
            <a:spAutoFit/>
          </a:bodyPr>
          <a:lstStyle/>
          <a:p>
            <a:r>
              <a:rPr lang="en-GB" dirty="0"/>
              <a:t>O</a:t>
            </a:r>
          </a:p>
        </p:txBody>
      </p:sp>
      <p:sp>
        <p:nvSpPr>
          <p:cNvPr id="44" name="TextBox 43">
            <a:extLst>
              <a:ext uri="{FF2B5EF4-FFF2-40B4-BE49-F238E27FC236}">
                <a16:creationId xmlns:a16="http://schemas.microsoft.com/office/drawing/2014/main" id="{CA06BBC1-1206-2757-86B0-00014FC92CE8}"/>
              </a:ext>
            </a:extLst>
          </p:cNvPr>
          <p:cNvSpPr txBox="1"/>
          <p:nvPr/>
        </p:nvSpPr>
        <p:spPr>
          <a:xfrm>
            <a:off x="2671787" y="5206263"/>
            <a:ext cx="584535" cy="215444"/>
          </a:xfrm>
          <a:prstGeom prst="rect">
            <a:avLst/>
          </a:prstGeom>
          <a:noFill/>
        </p:spPr>
        <p:txBody>
          <a:bodyPr wrap="square" rtlCol="0">
            <a:spAutoFit/>
          </a:bodyPr>
          <a:lstStyle/>
          <a:p>
            <a:r>
              <a:rPr lang="en-GB" sz="800" dirty="0"/>
              <a:t>Carbonyl</a:t>
            </a:r>
          </a:p>
        </p:txBody>
      </p:sp>
      <p:sp>
        <p:nvSpPr>
          <p:cNvPr id="45" name="TextBox 44">
            <a:extLst>
              <a:ext uri="{FF2B5EF4-FFF2-40B4-BE49-F238E27FC236}">
                <a16:creationId xmlns:a16="http://schemas.microsoft.com/office/drawing/2014/main" id="{19DD0B99-D4AF-3540-5133-2D528B1DF2C0}"/>
              </a:ext>
            </a:extLst>
          </p:cNvPr>
          <p:cNvSpPr txBox="1"/>
          <p:nvPr/>
        </p:nvSpPr>
        <p:spPr>
          <a:xfrm>
            <a:off x="3236449" y="2890939"/>
            <a:ext cx="305875" cy="519351"/>
          </a:xfrm>
          <a:prstGeom prst="ellipse">
            <a:avLst/>
          </a:prstGeom>
          <a:solidFill>
            <a:srgbClr val="44556D"/>
          </a:solidFill>
        </p:spPr>
        <p:txBody>
          <a:bodyPr wrap="square" rtlCol="0">
            <a:spAutoFit/>
          </a:bodyPr>
          <a:lstStyle/>
          <a:p>
            <a:r>
              <a:rPr lang="en-GB" dirty="0"/>
              <a:t>O</a:t>
            </a:r>
          </a:p>
        </p:txBody>
      </p:sp>
      <p:cxnSp>
        <p:nvCxnSpPr>
          <p:cNvPr id="46" name="Straight Connector 45">
            <a:extLst>
              <a:ext uri="{FF2B5EF4-FFF2-40B4-BE49-F238E27FC236}">
                <a16:creationId xmlns:a16="http://schemas.microsoft.com/office/drawing/2014/main" id="{605DFCD9-0CCF-77FE-A758-F7DFB00497EE}"/>
              </a:ext>
            </a:extLst>
          </p:cNvPr>
          <p:cNvCxnSpPr>
            <a:cxnSpLocks/>
            <a:stCxn id="45" idx="2"/>
            <a:endCxn id="45" idx="2"/>
          </p:cNvCxnSpPr>
          <p:nvPr/>
        </p:nvCxnSpPr>
        <p:spPr>
          <a:xfrm>
            <a:off x="3236449" y="3150615"/>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3B87582-823A-85DF-7B25-D0FFC7759A8C}"/>
              </a:ext>
            </a:extLst>
          </p:cNvPr>
          <p:cNvCxnSpPr>
            <a:cxnSpLocks/>
          </p:cNvCxnSpPr>
          <p:nvPr/>
        </p:nvCxnSpPr>
        <p:spPr>
          <a:xfrm>
            <a:off x="3236449" y="3150614"/>
            <a:ext cx="8799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F3923BA-8EA5-38BE-3B19-3BE6C8EB06A8}"/>
              </a:ext>
            </a:extLst>
          </p:cNvPr>
          <p:cNvSpPr txBox="1"/>
          <p:nvPr/>
        </p:nvSpPr>
        <p:spPr>
          <a:xfrm>
            <a:off x="3135021" y="3241798"/>
            <a:ext cx="407303" cy="215444"/>
          </a:xfrm>
          <a:prstGeom prst="rect">
            <a:avLst/>
          </a:prstGeom>
          <a:noFill/>
        </p:spPr>
        <p:txBody>
          <a:bodyPr wrap="square" rtlCol="0">
            <a:spAutoFit/>
          </a:bodyPr>
          <a:lstStyle/>
          <a:p>
            <a:r>
              <a:rPr lang="en-GB" sz="800" dirty="0"/>
              <a:t>Ether</a:t>
            </a:r>
          </a:p>
        </p:txBody>
      </p:sp>
      <p:sp>
        <p:nvSpPr>
          <p:cNvPr id="56" name="TextBox 55">
            <a:extLst>
              <a:ext uri="{FF2B5EF4-FFF2-40B4-BE49-F238E27FC236}">
                <a16:creationId xmlns:a16="http://schemas.microsoft.com/office/drawing/2014/main" id="{3DC958FE-5BB0-83E0-175B-3F332BE57131}"/>
              </a:ext>
            </a:extLst>
          </p:cNvPr>
          <p:cNvSpPr txBox="1"/>
          <p:nvPr/>
        </p:nvSpPr>
        <p:spPr>
          <a:xfrm>
            <a:off x="3681480" y="3283856"/>
            <a:ext cx="427546" cy="215444"/>
          </a:xfrm>
          <a:prstGeom prst="rect">
            <a:avLst/>
          </a:prstGeom>
          <a:noFill/>
        </p:spPr>
        <p:txBody>
          <a:bodyPr wrap="square" rtlCol="0">
            <a:spAutoFit/>
          </a:bodyPr>
          <a:lstStyle/>
          <a:p>
            <a:r>
              <a:rPr lang="en-GB" sz="800" dirty="0"/>
              <a:t>Gulf</a:t>
            </a:r>
          </a:p>
        </p:txBody>
      </p:sp>
      <p:cxnSp>
        <p:nvCxnSpPr>
          <p:cNvPr id="57" name="Straight Connector 56">
            <a:extLst>
              <a:ext uri="{FF2B5EF4-FFF2-40B4-BE49-F238E27FC236}">
                <a16:creationId xmlns:a16="http://schemas.microsoft.com/office/drawing/2014/main" id="{4D60E0F6-3CF6-4F0E-1829-DF13B9370802}"/>
              </a:ext>
            </a:extLst>
          </p:cNvPr>
          <p:cNvCxnSpPr>
            <a:cxnSpLocks/>
          </p:cNvCxnSpPr>
          <p:nvPr/>
        </p:nvCxnSpPr>
        <p:spPr>
          <a:xfrm>
            <a:off x="931348" y="3097575"/>
            <a:ext cx="263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A9E2D2C-5142-FE19-44F7-C40DD8336D18}"/>
              </a:ext>
            </a:extLst>
          </p:cNvPr>
          <p:cNvCxnSpPr>
            <a:cxnSpLocks/>
          </p:cNvCxnSpPr>
          <p:nvPr/>
        </p:nvCxnSpPr>
        <p:spPr>
          <a:xfrm>
            <a:off x="931348" y="3146560"/>
            <a:ext cx="263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0867845-04D2-24F7-A76F-559F0395172F}"/>
              </a:ext>
            </a:extLst>
          </p:cNvPr>
          <p:cNvSpPr txBox="1"/>
          <p:nvPr/>
        </p:nvSpPr>
        <p:spPr>
          <a:xfrm>
            <a:off x="667273" y="2941367"/>
            <a:ext cx="336952" cy="369332"/>
          </a:xfrm>
          <a:prstGeom prst="rect">
            <a:avLst/>
          </a:prstGeom>
          <a:noFill/>
        </p:spPr>
        <p:txBody>
          <a:bodyPr wrap="none" rtlCol="0">
            <a:spAutoFit/>
          </a:bodyPr>
          <a:lstStyle/>
          <a:p>
            <a:r>
              <a:rPr lang="en-GB" dirty="0"/>
              <a:t>O</a:t>
            </a:r>
          </a:p>
        </p:txBody>
      </p:sp>
      <p:cxnSp>
        <p:nvCxnSpPr>
          <p:cNvPr id="60" name="Straight Connector 59">
            <a:extLst>
              <a:ext uri="{FF2B5EF4-FFF2-40B4-BE49-F238E27FC236}">
                <a16:creationId xmlns:a16="http://schemas.microsoft.com/office/drawing/2014/main" id="{D916E3CF-62E6-D9C7-8374-FC57AF14CB1B}"/>
              </a:ext>
            </a:extLst>
          </p:cNvPr>
          <p:cNvCxnSpPr>
            <a:cxnSpLocks/>
          </p:cNvCxnSpPr>
          <p:nvPr/>
        </p:nvCxnSpPr>
        <p:spPr>
          <a:xfrm flipV="1">
            <a:off x="1214300" y="2889590"/>
            <a:ext cx="108000" cy="232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7FE8245-7258-EB0F-3FEF-6EAEC7326F0B}"/>
              </a:ext>
            </a:extLst>
          </p:cNvPr>
          <p:cNvSpPr txBox="1"/>
          <p:nvPr/>
        </p:nvSpPr>
        <p:spPr>
          <a:xfrm>
            <a:off x="1195065" y="2583563"/>
            <a:ext cx="481222" cy="369332"/>
          </a:xfrm>
          <a:prstGeom prst="rect">
            <a:avLst/>
          </a:prstGeom>
          <a:noFill/>
        </p:spPr>
        <p:txBody>
          <a:bodyPr wrap="none" rtlCol="0">
            <a:spAutoFit/>
          </a:bodyPr>
          <a:lstStyle/>
          <a:p>
            <a:r>
              <a:rPr lang="en-GB" dirty="0"/>
              <a:t>OH</a:t>
            </a:r>
          </a:p>
        </p:txBody>
      </p:sp>
      <p:cxnSp>
        <p:nvCxnSpPr>
          <p:cNvPr id="62" name="Straight Connector 61">
            <a:extLst>
              <a:ext uri="{FF2B5EF4-FFF2-40B4-BE49-F238E27FC236}">
                <a16:creationId xmlns:a16="http://schemas.microsoft.com/office/drawing/2014/main" id="{14995369-5B1A-7C80-7010-9E72A2901EE9}"/>
              </a:ext>
            </a:extLst>
          </p:cNvPr>
          <p:cNvCxnSpPr>
            <a:cxnSpLocks/>
          </p:cNvCxnSpPr>
          <p:nvPr/>
        </p:nvCxnSpPr>
        <p:spPr>
          <a:xfrm flipH="1" flipV="1">
            <a:off x="1222587" y="3158662"/>
            <a:ext cx="118717" cy="198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7FBF1B9F-7026-938B-61A7-BE84DAB6D8A1}"/>
              </a:ext>
            </a:extLst>
          </p:cNvPr>
          <p:cNvSpPr txBox="1"/>
          <p:nvPr/>
        </p:nvSpPr>
        <p:spPr>
          <a:xfrm>
            <a:off x="1186084" y="3455189"/>
            <a:ext cx="585445" cy="215444"/>
          </a:xfrm>
          <a:prstGeom prst="rect">
            <a:avLst/>
          </a:prstGeom>
          <a:noFill/>
        </p:spPr>
        <p:txBody>
          <a:bodyPr wrap="square" rtlCol="0">
            <a:spAutoFit/>
          </a:bodyPr>
          <a:lstStyle/>
          <a:p>
            <a:r>
              <a:rPr lang="en-GB" sz="800" dirty="0"/>
              <a:t>Carboxyl</a:t>
            </a:r>
          </a:p>
        </p:txBody>
      </p:sp>
      <p:sp>
        <p:nvSpPr>
          <p:cNvPr id="116" name="If there is lots of organic hydrogen why produce oil?…">
            <a:extLst>
              <a:ext uri="{FF2B5EF4-FFF2-40B4-BE49-F238E27FC236}">
                <a16:creationId xmlns:a16="http://schemas.microsoft.com/office/drawing/2014/main" id="{C929B8B5-B148-2784-804B-F49F0E2F7A12}"/>
              </a:ext>
            </a:extLst>
          </p:cNvPr>
          <p:cNvSpPr txBox="1">
            <a:spLocks/>
          </p:cNvSpPr>
          <p:nvPr/>
        </p:nvSpPr>
        <p:spPr>
          <a:xfrm>
            <a:off x="5767222" y="1558927"/>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While amorphous carbon has been growing the surface has adsorbed molecules creating more active sites.</a:t>
            </a:r>
          </a:p>
          <a:p>
            <a:pPr marL="277368" indent="-277368" defTabSz="1109444">
              <a:spcBef>
                <a:spcPts val="2000"/>
              </a:spcBef>
              <a:defRPr sz="4368"/>
            </a:pPr>
            <a:r>
              <a:rPr lang="en-GB" sz="2400" dirty="0"/>
              <a:t>Reactions with H</a:t>
            </a:r>
            <a:r>
              <a:rPr lang="en-GB" sz="2400" baseline="-25000" dirty="0"/>
              <a:t>2</a:t>
            </a:r>
            <a:r>
              <a:rPr lang="en-GB" sz="2400" dirty="0"/>
              <a:t>O and CO</a:t>
            </a:r>
            <a:r>
              <a:rPr lang="en-GB" sz="2400" baseline="-25000" dirty="0"/>
              <a:t>2</a:t>
            </a:r>
            <a:r>
              <a:rPr lang="en-GB" sz="2400" dirty="0"/>
              <a:t> have created highly active oxidation sites.</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Tree>
    <p:extLst>
      <p:ext uri="{BB962C8B-B14F-4D97-AF65-F5344CB8AC3E}">
        <p14:creationId xmlns:p14="http://schemas.microsoft.com/office/powerpoint/2010/main" val="22995950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6D8-4AB5-74CA-1F6D-F4880763FC5A}"/>
              </a:ext>
            </a:extLst>
          </p:cNvPr>
          <p:cNvSpPr>
            <a:spLocks noGrp="1"/>
          </p:cNvSpPr>
          <p:nvPr>
            <p:ph type="title"/>
          </p:nvPr>
        </p:nvSpPr>
        <p:spPr/>
        <p:txBody>
          <a:bodyPr>
            <a:normAutofit/>
          </a:bodyPr>
          <a:lstStyle/>
          <a:p>
            <a:r>
              <a:rPr lang="en-GB" sz="4000" dirty="0"/>
              <a:t>Growth of amorphous carbon as alkanes crack</a:t>
            </a:r>
          </a:p>
        </p:txBody>
      </p:sp>
      <p:sp>
        <p:nvSpPr>
          <p:cNvPr id="4" name="Hexagon 3">
            <a:extLst>
              <a:ext uri="{FF2B5EF4-FFF2-40B4-BE49-F238E27FC236}">
                <a16:creationId xmlns:a16="http://schemas.microsoft.com/office/drawing/2014/main" id="{19FB0268-CEEC-A6AC-C67E-9E621D00399C}"/>
              </a:ext>
            </a:extLst>
          </p:cNvPr>
          <p:cNvSpPr/>
          <p:nvPr/>
        </p:nvSpPr>
        <p:spPr>
          <a:xfrm>
            <a:off x="4024087" y="32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a:extLst>
              <a:ext uri="{FF2B5EF4-FFF2-40B4-BE49-F238E27FC236}">
                <a16:creationId xmlns:a16="http://schemas.microsoft.com/office/drawing/2014/main" id="{F467D1D9-F59A-96D0-B44B-223965F1BE46}"/>
              </a:ext>
            </a:extLst>
          </p:cNvPr>
          <p:cNvSpPr/>
          <p:nvPr/>
        </p:nvSpPr>
        <p:spPr>
          <a:xfrm>
            <a:off x="1705426" y="55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EF7998C1-25EC-3C8D-08AE-F7AD1C3DA9B9}"/>
              </a:ext>
            </a:extLst>
          </p:cNvPr>
          <p:cNvSpPr/>
          <p:nvPr/>
        </p:nvSpPr>
        <p:spPr>
          <a:xfrm>
            <a:off x="3251200" y="37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40C5F916-3833-6173-3F73-A2389B725B6E}"/>
              </a:ext>
            </a:extLst>
          </p:cNvPr>
          <p:cNvSpPr/>
          <p:nvPr/>
        </p:nvSpPr>
        <p:spPr>
          <a:xfrm>
            <a:off x="2478313" y="41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0308B98A-EC93-F5F6-18FD-6CC762A00574}"/>
              </a:ext>
            </a:extLst>
          </p:cNvPr>
          <p:cNvSpPr/>
          <p:nvPr/>
        </p:nvSpPr>
        <p:spPr>
          <a:xfrm>
            <a:off x="1705426" y="46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D83E6A52-D277-7661-E84D-AB20D003C1F9}"/>
              </a:ext>
            </a:extLst>
          </p:cNvPr>
          <p:cNvSpPr/>
          <p:nvPr/>
        </p:nvSpPr>
        <p:spPr>
          <a:xfrm>
            <a:off x="932539" y="50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AD2123F3-7B66-4928-3A15-A6D828D35C03}"/>
              </a:ext>
            </a:extLst>
          </p:cNvPr>
          <p:cNvSpPr/>
          <p:nvPr/>
        </p:nvSpPr>
        <p:spPr>
          <a:xfrm>
            <a:off x="159652" y="46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00AA7025-43A5-4D48-C49B-2C8733D31B9F}"/>
              </a:ext>
            </a:extLst>
          </p:cNvPr>
          <p:cNvSpPr/>
          <p:nvPr/>
        </p:nvSpPr>
        <p:spPr>
          <a:xfrm>
            <a:off x="4063999" y="5957704"/>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98AFBF4B-DE13-6A61-852B-317300A82A67}"/>
              </a:ext>
            </a:extLst>
          </p:cNvPr>
          <p:cNvSpPr/>
          <p:nvPr/>
        </p:nvSpPr>
        <p:spPr>
          <a:xfrm>
            <a:off x="159652" y="55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9AEB2CB3-1881-2BC8-858D-4C9E8FD48414}"/>
              </a:ext>
            </a:extLst>
          </p:cNvPr>
          <p:cNvSpPr/>
          <p:nvPr/>
        </p:nvSpPr>
        <p:spPr>
          <a:xfrm>
            <a:off x="932539" y="5957999"/>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B8A5CF1C-7755-2971-5252-87C314696950}"/>
              </a:ext>
            </a:extLst>
          </p:cNvPr>
          <p:cNvSpPr/>
          <p:nvPr/>
        </p:nvSpPr>
        <p:spPr>
          <a:xfrm>
            <a:off x="9477831" y="4566643"/>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Hexagon 45">
            <a:extLst>
              <a:ext uri="{FF2B5EF4-FFF2-40B4-BE49-F238E27FC236}">
                <a16:creationId xmlns:a16="http://schemas.microsoft.com/office/drawing/2014/main" id="{88A5DC10-3460-F233-467E-A04B60BB0622}"/>
              </a:ext>
            </a:extLst>
          </p:cNvPr>
          <p:cNvSpPr/>
          <p:nvPr/>
        </p:nvSpPr>
        <p:spPr>
          <a:xfrm>
            <a:off x="2494641" y="5917905"/>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Hexagon 48">
            <a:extLst>
              <a:ext uri="{FF2B5EF4-FFF2-40B4-BE49-F238E27FC236}">
                <a16:creationId xmlns:a16="http://schemas.microsoft.com/office/drawing/2014/main" id="{69CCC053-46CF-B3BA-8EA3-4746151871E4}"/>
              </a:ext>
            </a:extLst>
          </p:cNvPr>
          <p:cNvSpPr/>
          <p:nvPr/>
        </p:nvSpPr>
        <p:spPr>
          <a:xfrm>
            <a:off x="3274784" y="5506223"/>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Hexagon 50">
            <a:extLst>
              <a:ext uri="{FF2B5EF4-FFF2-40B4-BE49-F238E27FC236}">
                <a16:creationId xmlns:a16="http://schemas.microsoft.com/office/drawing/2014/main" id="{FF968948-3C68-B46C-C0FD-332AC5EA880A}"/>
              </a:ext>
            </a:extLst>
          </p:cNvPr>
          <p:cNvSpPr/>
          <p:nvPr/>
        </p:nvSpPr>
        <p:spPr>
          <a:xfrm>
            <a:off x="2469241" y="32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Hexagon 51">
            <a:extLst>
              <a:ext uri="{FF2B5EF4-FFF2-40B4-BE49-F238E27FC236}">
                <a16:creationId xmlns:a16="http://schemas.microsoft.com/office/drawing/2014/main" id="{2FD5B251-67E1-857F-B959-79398AE94FFF}"/>
              </a:ext>
            </a:extLst>
          </p:cNvPr>
          <p:cNvSpPr/>
          <p:nvPr/>
        </p:nvSpPr>
        <p:spPr>
          <a:xfrm>
            <a:off x="155117" y="37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219163C9-70C7-2842-2271-C12F9EF00F2F}"/>
              </a:ext>
            </a:extLst>
          </p:cNvPr>
          <p:cNvCxnSpPr>
            <a:cxnSpLocks/>
            <a:stCxn id="4" idx="1"/>
          </p:cNvCxnSpPr>
          <p:nvPr/>
        </p:nvCxnSpPr>
        <p:spPr>
          <a:xfrm>
            <a:off x="4807830" y="4158513"/>
            <a:ext cx="164764" cy="512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3BF90D7-26ED-A9A2-B4EF-A370E488D52B}"/>
              </a:ext>
            </a:extLst>
          </p:cNvPr>
          <p:cNvCxnSpPr>
            <a:cxnSpLocks/>
            <a:stCxn id="6" idx="1"/>
          </p:cNvCxnSpPr>
          <p:nvPr/>
        </p:nvCxnSpPr>
        <p:spPr>
          <a:xfrm>
            <a:off x="4034943" y="4608513"/>
            <a:ext cx="400620" cy="325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BB479-8520-D2CD-704B-34341048F0F2}"/>
              </a:ext>
            </a:extLst>
          </p:cNvPr>
          <p:cNvCxnSpPr>
            <a:cxnSpLocks/>
          </p:cNvCxnSpPr>
          <p:nvPr/>
        </p:nvCxnSpPr>
        <p:spPr>
          <a:xfrm flipV="1">
            <a:off x="4435563" y="4670574"/>
            <a:ext cx="547887" cy="26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Hexagon 2">
            <a:extLst>
              <a:ext uri="{FF2B5EF4-FFF2-40B4-BE49-F238E27FC236}">
                <a16:creationId xmlns:a16="http://schemas.microsoft.com/office/drawing/2014/main" id="{B9C6883D-788C-08B9-F9DE-0A91A24B7F9A}"/>
              </a:ext>
            </a:extLst>
          </p:cNvPr>
          <p:cNvSpPr/>
          <p:nvPr/>
        </p:nvSpPr>
        <p:spPr>
          <a:xfrm>
            <a:off x="9982202" y="5804378"/>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41BD5D32-B02F-4946-4002-221B490CE2E5}"/>
              </a:ext>
            </a:extLst>
          </p:cNvPr>
          <p:cNvSpPr/>
          <p:nvPr/>
        </p:nvSpPr>
        <p:spPr>
          <a:xfrm>
            <a:off x="10755089" y="6254378"/>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6D1EA9B-164F-A746-6391-CD3E781041E5}"/>
              </a:ext>
            </a:extLst>
          </p:cNvPr>
          <p:cNvCxnSpPr>
            <a:cxnSpLocks/>
            <a:stCxn id="11" idx="1"/>
            <a:endCxn id="49" idx="4"/>
          </p:cNvCxnSpPr>
          <p:nvPr/>
        </p:nvCxnSpPr>
        <p:spPr>
          <a:xfrm>
            <a:off x="3262056" y="5058513"/>
            <a:ext cx="237728" cy="44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2F78A6-343E-B128-3DC1-8A0E276F1BE0}"/>
              </a:ext>
            </a:extLst>
          </p:cNvPr>
          <p:cNvSpPr/>
          <p:nvPr/>
        </p:nvSpPr>
        <p:spPr>
          <a:xfrm>
            <a:off x="3793066" y="4670574"/>
            <a:ext cx="270933" cy="27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A8D5B62-70C1-2383-2D29-B86EB74D562A}"/>
              </a:ext>
            </a:extLst>
          </p:cNvPr>
          <p:cNvSpPr/>
          <p:nvPr/>
        </p:nvSpPr>
        <p:spPr>
          <a:xfrm>
            <a:off x="5009784" y="4556546"/>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526AEAD-517E-CC93-ED34-D402BE85ACBE}"/>
              </a:ext>
            </a:extLst>
          </p:cNvPr>
          <p:cNvSpPr/>
          <p:nvPr/>
        </p:nvSpPr>
        <p:spPr>
          <a:xfrm>
            <a:off x="4298105" y="4931721"/>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CEF4943-B3F8-CAFA-3897-218CBC107215}"/>
              </a:ext>
            </a:extLst>
          </p:cNvPr>
          <p:cNvSpPr/>
          <p:nvPr/>
        </p:nvSpPr>
        <p:spPr>
          <a:xfrm>
            <a:off x="4457247" y="4943677"/>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7A5916E-B3DD-3C7B-084D-1795073DD4BF}"/>
              </a:ext>
            </a:extLst>
          </p:cNvPr>
          <p:cNvSpPr/>
          <p:nvPr/>
        </p:nvSpPr>
        <p:spPr>
          <a:xfrm>
            <a:off x="4954223" y="4706343"/>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DFF09EEE-1AEF-0AC5-08C3-DA324DDB195E}"/>
              </a:ext>
            </a:extLst>
          </p:cNvPr>
          <p:cNvGrpSpPr/>
          <p:nvPr/>
        </p:nvGrpSpPr>
        <p:grpSpPr>
          <a:xfrm>
            <a:off x="12544605" y="2711232"/>
            <a:ext cx="238760" cy="257720"/>
            <a:chOff x="11752125" y="3000792"/>
            <a:chExt cx="238760" cy="257720"/>
          </a:xfrm>
        </p:grpSpPr>
        <p:cxnSp>
          <p:nvCxnSpPr>
            <p:cNvPr id="9" name="Straight Connector 8">
              <a:extLst>
                <a:ext uri="{FF2B5EF4-FFF2-40B4-BE49-F238E27FC236}">
                  <a16:creationId xmlns:a16="http://schemas.microsoft.com/office/drawing/2014/main" id="{085A2140-110A-1B1A-0694-80DD5CFE52C4}"/>
                </a:ext>
              </a:extLst>
            </p:cNvPr>
            <p:cNvCxnSpPr>
              <a:cxnSpLocks/>
            </p:cNvCxnSpPr>
            <p:nvPr/>
          </p:nvCxnSpPr>
          <p:spPr>
            <a:xfrm>
              <a:off x="11871505" y="3074362"/>
              <a:ext cx="0" cy="18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CA5FB8-158E-4A6A-98B6-11D00897AD9A}"/>
                </a:ext>
              </a:extLst>
            </p:cNvPr>
            <p:cNvCxnSpPr>
              <a:cxnSpLocks/>
            </p:cNvCxnSpPr>
            <p:nvPr/>
          </p:nvCxnSpPr>
          <p:spPr>
            <a:xfrm>
              <a:off x="11752125" y="3002924"/>
              <a:ext cx="119380" cy="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1872BC-1D07-51C3-7A53-A03264A716F7}"/>
                </a:ext>
              </a:extLst>
            </p:cNvPr>
            <p:cNvCxnSpPr>
              <a:cxnSpLocks/>
            </p:cNvCxnSpPr>
            <p:nvPr/>
          </p:nvCxnSpPr>
          <p:spPr>
            <a:xfrm flipV="1">
              <a:off x="11871505" y="3041679"/>
              <a:ext cx="119380" cy="40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CDA306-88C1-0CA6-A90E-21DD5F6A2D74}"/>
                </a:ext>
              </a:extLst>
            </p:cNvPr>
            <p:cNvCxnSpPr>
              <a:cxnSpLocks/>
            </p:cNvCxnSpPr>
            <p:nvPr/>
          </p:nvCxnSpPr>
          <p:spPr>
            <a:xfrm flipH="1" flipV="1">
              <a:off x="11841025" y="3000792"/>
              <a:ext cx="30480" cy="8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3045C947-544D-560A-DCA5-831802AEC233}"/>
              </a:ext>
            </a:extLst>
          </p:cNvPr>
          <p:cNvCxnSpPr>
            <a:cxnSpLocks/>
          </p:cNvCxnSpPr>
          <p:nvPr/>
        </p:nvCxnSpPr>
        <p:spPr>
          <a:xfrm>
            <a:off x="3352800" y="5058512"/>
            <a:ext cx="207818" cy="408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If there is lots of organic hydrogen why produce oil?…">
            <a:extLst>
              <a:ext uri="{FF2B5EF4-FFF2-40B4-BE49-F238E27FC236}">
                <a16:creationId xmlns:a16="http://schemas.microsoft.com/office/drawing/2014/main" id="{3CF9DC2B-0C1B-839A-332E-CE0CA713DAE9}"/>
              </a:ext>
            </a:extLst>
          </p:cNvPr>
          <p:cNvSpPr txBox="1">
            <a:spLocks/>
          </p:cNvSpPr>
          <p:nvPr/>
        </p:nvSpPr>
        <p:spPr>
          <a:xfrm>
            <a:off x="5767222" y="1558927"/>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Focus exclusively on one area of activity.</a:t>
            </a:r>
          </a:p>
          <a:p>
            <a:pPr marL="277368" indent="-277368" defTabSz="1109444">
              <a:spcBef>
                <a:spcPts val="2000"/>
              </a:spcBef>
              <a:defRPr sz="4368"/>
            </a:pPr>
            <a:r>
              <a:rPr lang="en-GB" sz="2400" dirty="0"/>
              <a:t>Ignore the complications momentarily.</a:t>
            </a:r>
          </a:p>
          <a:p>
            <a:pPr marL="277368" indent="-277368" defTabSz="1109444">
              <a:spcBef>
                <a:spcPts val="2000"/>
              </a:spcBef>
              <a:defRPr sz="4368"/>
            </a:pPr>
            <a:r>
              <a:rPr lang="en-GB" sz="2400" dirty="0"/>
              <a:t>Methane is attracted.</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Tree>
    <p:extLst>
      <p:ext uri="{BB962C8B-B14F-4D97-AF65-F5344CB8AC3E}">
        <p14:creationId xmlns:p14="http://schemas.microsoft.com/office/powerpoint/2010/main" val="551572156"/>
      </p:ext>
    </p:extLst>
  </p:cSld>
  <p:clrMapOvr>
    <a:masterClrMapping/>
  </p:clrMapOvr>
  <p:transition spd="med"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0.61862 0.28727 " pathEditMode="relative" rAng="0" ptsTypes="AA">
                                      <p:cBhvr>
                                        <p:cTn id="6" dur="2000" fill="hold"/>
                                        <p:tgtEl>
                                          <p:spTgt spid="35"/>
                                        </p:tgtEl>
                                        <p:attrNameLst>
                                          <p:attrName>ppt_x</p:attrName>
                                          <p:attrName>ppt_y</p:attrName>
                                        </p:attrNameLst>
                                      </p:cBhvr>
                                      <p:rCtr x="-30937" y="1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6D8-4AB5-74CA-1F6D-F4880763FC5A}"/>
              </a:ext>
            </a:extLst>
          </p:cNvPr>
          <p:cNvSpPr>
            <a:spLocks noGrp="1"/>
          </p:cNvSpPr>
          <p:nvPr>
            <p:ph type="title"/>
          </p:nvPr>
        </p:nvSpPr>
        <p:spPr/>
        <p:txBody>
          <a:bodyPr>
            <a:normAutofit/>
          </a:bodyPr>
          <a:lstStyle/>
          <a:p>
            <a:r>
              <a:rPr lang="en-GB" sz="4000" dirty="0"/>
              <a:t>Growth of amorphous carbon as alkanes crack</a:t>
            </a:r>
          </a:p>
        </p:txBody>
      </p:sp>
      <p:sp>
        <p:nvSpPr>
          <p:cNvPr id="4" name="Hexagon 3">
            <a:extLst>
              <a:ext uri="{FF2B5EF4-FFF2-40B4-BE49-F238E27FC236}">
                <a16:creationId xmlns:a16="http://schemas.microsoft.com/office/drawing/2014/main" id="{19FB0268-CEEC-A6AC-C67E-9E621D00399C}"/>
              </a:ext>
            </a:extLst>
          </p:cNvPr>
          <p:cNvSpPr/>
          <p:nvPr/>
        </p:nvSpPr>
        <p:spPr>
          <a:xfrm>
            <a:off x="4024087" y="32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a:extLst>
              <a:ext uri="{FF2B5EF4-FFF2-40B4-BE49-F238E27FC236}">
                <a16:creationId xmlns:a16="http://schemas.microsoft.com/office/drawing/2014/main" id="{F467D1D9-F59A-96D0-B44B-223965F1BE46}"/>
              </a:ext>
            </a:extLst>
          </p:cNvPr>
          <p:cNvSpPr/>
          <p:nvPr/>
        </p:nvSpPr>
        <p:spPr>
          <a:xfrm>
            <a:off x="1705426" y="55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EF7998C1-25EC-3C8D-08AE-F7AD1C3DA9B9}"/>
              </a:ext>
            </a:extLst>
          </p:cNvPr>
          <p:cNvSpPr/>
          <p:nvPr/>
        </p:nvSpPr>
        <p:spPr>
          <a:xfrm>
            <a:off x="3251200" y="37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40C5F916-3833-6173-3F73-A2389B725B6E}"/>
              </a:ext>
            </a:extLst>
          </p:cNvPr>
          <p:cNvSpPr/>
          <p:nvPr/>
        </p:nvSpPr>
        <p:spPr>
          <a:xfrm>
            <a:off x="2478313" y="41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0308B98A-EC93-F5F6-18FD-6CC762A00574}"/>
              </a:ext>
            </a:extLst>
          </p:cNvPr>
          <p:cNvSpPr/>
          <p:nvPr/>
        </p:nvSpPr>
        <p:spPr>
          <a:xfrm>
            <a:off x="1705426" y="46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D83E6A52-D277-7661-E84D-AB20D003C1F9}"/>
              </a:ext>
            </a:extLst>
          </p:cNvPr>
          <p:cNvSpPr/>
          <p:nvPr/>
        </p:nvSpPr>
        <p:spPr>
          <a:xfrm>
            <a:off x="932539" y="50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AD2123F3-7B66-4928-3A15-A6D828D35C03}"/>
              </a:ext>
            </a:extLst>
          </p:cNvPr>
          <p:cNvSpPr/>
          <p:nvPr/>
        </p:nvSpPr>
        <p:spPr>
          <a:xfrm>
            <a:off x="159652" y="46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00AA7025-43A5-4D48-C49B-2C8733D31B9F}"/>
              </a:ext>
            </a:extLst>
          </p:cNvPr>
          <p:cNvSpPr/>
          <p:nvPr/>
        </p:nvSpPr>
        <p:spPr>
          <a:xfrm>
            <a:off x="4063999" y="5957704"/>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98AFBF4B-DE13-6A61-852B-317300A82A67}"/>
              </a:ext>
            </a:extLst>
          </p:cNvPr>
          <p:cNvSpPr/>
          <p:nvPr/>
        </p:nvSpPr>
        <p:spPr>
          <a:xfrm>
            <a:off x="159652" y="55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9AEB2CB3-1881-2BC8-858D-4C9E8FD48414}"/>
              </a:ext>
            </a:extLst>
          </p:cNvPr>
          <p:cNvSpPr/>
          <p:nvPr/>
        </p:nvSpPr>
        <p:spPr>
          <a:xfrm>
            <a:off x="932539" y="5957999"/>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B8A5CF1C-7755-2971-5252-87C314696950}"/>
              </a:ext>
            </a:extLst>
          </p:cNvPr>
          <p:cNvSpPr/>
          <p:nvPr/>
        </p:nvSpPr>
        <p:spPr>
          <a:xfrm>
            <a:off x="9477831" y="4566643"/>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Hexagon 45">
            <a:extLst>
              <a:ext uri="{FF2B5EF4-FFF2-40B4-BE49-F238E27FC236}">
                <a16:creationId xmlns:a16="http://schemas.microsoft.com/office/drawing/2014/main" id="{88A5DC10-3460-F233-467E-A04B60BB0622}"/>
              </a:ext>
            </a:extLst>
          </p:cNvPr>
          <p:cNvSpPr/>
          <p:nvPr/>
        </p:nvSpPr>
        <p:spPr>
          <a:xfrm>
            <a:off x="2494641" y="5917905"/>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Hexagon 48">
            <a:extLst>
              <a:ext uri="{FF2B5EF4-FFF2-40B4-BE49-F238E27FC236}">
                <a16:creationId xmlns:a16="http://schemas.microsoft.com/office/drawing/2014/main" id="{69CCC053-46CF-B3BA-8EA3-4746151871E4}"/>
              </a:ext>
            </a:extLst>
          </p:cNvPr>
          <p:cNvSpPr/>
          <p:nvPr/>
        </p:nvSpPr>
        <p:spPr>
          <a:xfrm>
            <a:off x="3274784" y="5506223"/>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Hexagon 50">
            <a:extLst>
              <a:ext uri="{FF2B5EF4-FFF2-40B4-BE49-F238E27FC236}">
                <a16:creationId xmlns:a16="http://schemas.microsoft.com/office/drawing/2014/main" id="{FF968948-3C68-B46C-C0FD-332AC5EA880A}"/>
              </a:ext>
            </a:extLst>
          </p:cNvPr>
          <p:cNvSpPr/>
          <p:nvPr/>
        </p:nvSpPr>
        <p:spPr>
          <a:xfrm>
            <a:off x="2469241" y="32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Hexagon 51">
            <a:extLst>
              <a:ext uri="{FF2B5EF4-FFF2-40B4-BE49-F238E27FC236}">
                <a16:creationId xmlns:a16="http://schemas.microsoft.com/office/drawing/2014/main" id="{2FD5B251-67E1-857F-B959-79398AE94FFF}"/>
              </a:ext>
            </a:extLst>
          </p:cNvPr>
          <p:cNvSpPr/>
          <p:nvPr/>
        </p:nvSpPr>
        <p:spPr>
          <a:xfrm>
            <a:off x="155117" y="37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219163C9-70C7-2842-2271-C12F9EF00F2F}"/>
              </a:ext>
            </a:extLst>
          </p:cNvPr>
          <p:cNvCxnSpPr>
            <a:cxnSpLocks/>
            <a:stCxn id="4" idx="1"/>
          </p:cNvCxnSpPr>
          <p:nvPr/>
        </p:nvCxnSpPr>
        <p:spPr>
          <a:xfrm>
            <a:off x="4807830" y="4158513"/>
            <a:ext cx="164764" cy="512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3BF90D7-26ED-A9A2-B4EF-A370E488D52B}"/>
              </a:ext>
            </a:extLst>
          </p:cNvPr>
          <p:cNvCxnSpPr>
            <a:cxnSpLocks/>
            <a:stCxn id="6" idx="1"/>
          </p:cNvCxnSpPr>
          <p:nvPr/>
        </p:nvCxnSpPr>
        <p:spPr>
          <a:xfrm>
            <a:off x="4034943" y="4608513"/>
            <a:ext cx="400620" cy="325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BB479-8520-D2CD-704B-34341048F0F2}"/>
              </a:ext>
            </a:extLst>
          </p:cNvPr>
          <p:cNvCxnSpPr>
            <a:cxnSpLocks/>
          </p:cNvCxnSpPr>
          <p:nvPr/>
        </p:nvCxnSpPr>
        <p:spPr>
          <a:xfrm flipV="1">
            <a:off x="4435563" y="4670574"/>
            <a:ext cx="547887" cy="26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Hexagon 2">
            <a:extLst>
              <a:ext uri="{FF2B5EF4-FFF2-40B4-BE49-F238E27FC236}">
                <a16:creationId xmlns:a16="http://schemas.microsoft.com/office/drawing/2014/main" id="{B9C6883D-788C-08B9-F9DE-0A91A24B7F9A}"/>
              </a:ext>
            </a:extLst>
          </p:cNvPr>
          <p:cNvSpPr/>
          <p:nvPr/>
        </p:nvSpPr>
        <p:spPr>
          <a:xfrm>
            <a:off x="9982202" y="5804378"/>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41BD5D32-B02F-4946-4002-221B490CE2E5}"/>
              </a:ext>
            </a:extLst>
          </p:cNvPr>
          <p:cNvSpPr/>
          <p:nvPr/>
        </p:nvSpPr>
        <p:spPr>
          <a:xfrm>
            <a:off x="10755089" y="6254378"/>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6D1EA9B-164F-A746-6391-CD3E781041E5}"/>
              </a:ext>
            </a:extLst>
          </p:cNvPr>
          <p:cNvCxnSpPr>
            <a:cxnSpLocks/>
            <a:stCxn id="11" idx="1"/>
            <a:endCxn id="49" idx="4"/>
          </p:cNvCxnSpPr>
          <p:nvPr/>
        </p:nvCxnSpPr>
        <p:spPr>
          <a:xfrm>
            <a:off x="3262056" y="5058513"/>
            <a:ext cx="237728" cy="44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69EC57-B13F-949B-B3E4-9785F15A8295}"/>
              </a:ext>
            </a:extLst>
          </p:cNvPr>
          <p:cNvCxnSpPr>
            <a:cxnSpLocks/>
          </p:cNvCxnSpPr>
          <p:nvPr/>
        </p:nvCxnSpPr>
        <p:spPr>
          <a:xfrm>
            <a:off x="3352800" y="5058512"/>
            <a:ext cx="207818" cy="408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2F78A6-343E-B128-3DC1-8A0E276F1BE0}"/>
              </a:ext>
            </a:extLst>
          </p:cNvPr>
          <p:cNvSpPr/>
          <p:nvPr/>
        </p:nvSpPr>
        <p:spPr>
          <a:xfrm>
            <a:off x="3793066" y="4670574"/>
            <a:ext cx="270933" cy="27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A8D5B62-70C1-2383-2D29-B86EB74D562A}"/>
              </a:ext>
            </a:extLst>
          </p:cNvPr>
          <p:cNvSpPr/>
          <p:nvPr/>
        </p:nvSpPr>
        <p:spPr>
          <a:xfrm>
            <a:off x="5009784" y="4556546"/>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526AEAD-517E-CC93-ED34-D402BE85ACBE}"/>
              </a:ext>
            </a:extLst>
          </p:cNvPr>
          <p:cNvSpPr/>
          <p:nvPr/>
        </p:nvSpPr>
        <p:spPr>
          <a:xfrm>
            <a:off x="4298105" y="4931721"/>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CEF4943-B3F8-CAFA-3897-218CBC107215}"/>
              </a:ext>
            </a:extLst>
          </p:cNvPr>
          <p:cNvSpPr/>
          <p:nvPr/>
        </p:nvSpPr>
        <p:spPr>
          <a:xfrm>
            <a:off x="4457247" y="4943677"/>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7A5916E-B3DD-3C7B-084D-1795073DD4BF}"/>
              </a:ext>
            </a:extLst>
          </p:cNvPr>
          <p:cNvSpPr/>
          <p:nvPr/>
        </p:nvSpPr>
        <p:spPr>
          <a:xfrm>
            <a:off x="4954223" y="4706343"/>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26F69629-EDC5-A50B-8778-E594178DDFF6}"/>
              </a:ext>
            </a:extLst>
          </p:cNvPr>
          <p:cNvCxnSpPr/>
          <p:nvPr/>
        </p:nvCxnSpPr>
        <p:spPr>
          <a:xfrm>
            <a:off x="5129164" y="4822835"/>
            <a:ext cx="0" cy="18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8C89DC-54DA-C663-B837-37A33C27E2E2}"/>
              </a:ext>
            </a:extLst>
          </p:cNvPr>
          <p:cNvCxnSpPr>
            <a:cxnSpLocks/>
          </p:cNvCxnSpPr>
          <p:nvPr/>
        </p:nvCxnSpPr>
        <p:spPr>
          <a:xfrm>
            <a:off x="5009784" y="4751397"/>
            <a:ext cx="119380" cy="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681B36-B025-FCA5-4208-93B7F652816F}"/>
              </a:ext>
            </a:extLst>
          </p:cNvPr>
          <p:cNvCxnSpPr>
            <a:cxnSpLocks/>
          </p:cNvCxnSpPr>
          <p:nvPr/>
        </p:nvCxnSpPr>
        <p:spPr>
          <a:xfrm flipV="1">
            <a:off x="5129164" y="4790152"/>
            <a:ext cx="119380" cy="40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E4240A-B956-BE21-ADF6-30FEAF14EA08}"/>
              </a:ext>
            </a:extLst>
          </p:cNvPr>
          <p:cNvCxnSpPr>
            <a:cxnSpLocks/>
          </p:cNvCxnSpPr>
          <p:nvPr/>
        </p:nvCxnSpPr>
        <p:spPr>
          <a:xfrm flipH="1" flipV="1">
            <a:off x="5098684" y="4749265"/>
            <a:ext cx="30480" cy="8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If there is lots of organic hydrogen why produce oil?…">
            <a:extLst>
              <a:ext uri="{FF2B5EF4-FFF2-40B4-BE49-F238E27FC236}">
                <a16:creationId xmlns:a16="http://schemas.microsoft.com/office/drawing/2014/main" id="{B9791513-1E6A-0FB4-F733-BB37FFC1844D}"/>
              </a:ext>
            </a:extLst>
          </p:cNvPr>
          <p:cNvSpPr txBox="1">
            <a:spLocks/>
          </p:cNvSpPr>
          <p:nvPr/>
        </p:nvSpPr>
        <p:spPr>
          <a:xfrm>
            <a:off x="5767222" y="1558927"/>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Methane is adsorbed.</a:t>
            </a:r>
          </a:p>
          <a:p>
            <a:pPr marL="277368" indent="-277368" defTabSz="1109444">
              <a:spcBef>
                <a:spcPts val="2000"/>
              </a:spcBef>
              <a:defRPr sz="4368"/>
            </a:pPr>
            <a:r>
              <a:rPr lang="en-GB" sz="2400" dirty="0"/>
              <a:t>…but doesn’t yet react.</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Tree>
    <p:extLst>
      <p:ext uri="{BB962C8B-B14F-4D97-AF65-F5344CB8AC3E}">
        <p14:creationId xmlns:p14="http://schemas.microsoft.com/office/powerpoint/2010/main" val="2750142331"/>
      </p:ext>
    </p:extLst>
  </p:cSld>
  <p:clrMapOvr>
    <a:masterClrMapping/>
  </p:clrMapOvr>
  <p:transition spd="med"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6D8-4AB5-74CA-1F6D-F4880763FC5A}"/>
              </a:ext>
            </a:extLst>
          </p:cNvPr>
          <p:cNvSpPr>
            <a:spLocks noGrp="1"/>
          </p:cNvSpPr>
          <p:nvPr>
            <p:ph type="title"/>
          </p:nvPr>
        </p:nvSpPr>
        <p:spPr/>
        <p:txBody>
          <a:bodyPr>
            <a:normAutofit/>
          </a:bodyPr>
          <a:lstStyle/>
          <a:p>
            <a:r>
              <a:rPr lang="en-GB" sz="4000" dirty="0"/>
              <a:t>Growth of amorphous carbon as alkanes crack</a:t>
            </a:r>
          </a:p>
        </p:txBody>
      </p:sp>
      <p:sp>
        <p:nvSpPr>
          <p:cNvPr id="4" name="Hexagon 3">
            <a:extLst>
              <a:ext uri="{FF2B5EF4-FFF2-40B4-BE49-F238E27FC236}">
                <a16:creationId xmlns:a16="http://schemas.microsoft.com/office/drawing/2014/main" id="{19FB0268-CEEC-A6AC-C67E-9E621D00399C}"/>
              </a:ext>
            </a:extLst>
          </p:cNvPr>
          <p:cNvSpPr/>
          <p:nvPr/>
        </p:nvSpPr>
        <p:spPr>
          <a:xfrm>
            <a:off x="4024087" y="32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a:extLst>
              <a:ext uri="{FF2B5EF4-FFF2-40B4-BE49-F238E27FC236}">
                <a16:creationId xmlns:a16="http://schemas.microsoft.com/office/drawing/2014/main" id="{F467D1D9-F59A-96D0-B44B-223965F1BE46}"/>
              </a:ext>
            </a:extLst>
          </p:cNvPr>
          <p:cNvSpPr/>
          <p:nvPr/>
        </p:nvSpPr>
        <p:spPr>
          <a:xfrm>
            <a:off x="1705426" y="55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EF7998C1-25EC-3C8D-08AE-F7AD1C3DA9B9}"/>
              </a:ext>
            </a:extLst>
          </p:cNvPr>
          <p:cNvSpPr/>
          <p:nvPr/>
        </p:nvSpPr>
        <p:spPr>
          <a:xfrm>
            <a:off x="3251200" y="37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40C5F916-3833-6173-3F73-A2389B725B6E}"/>
              </a:ext>
            </a:extLst>
          </p:cNvPr>
          <p:cNvSpPr/>
          <p:nvPr/>
        </p:nvSpPr>
        <p:spPr>
          <a:xfrm>
            <a:off x="2478313" y="41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0308B98A-EC93-F5F6-18FD-6CC762A00574}"/>
              </a:ext>
            </a:extLst>
          </p:cNvPr>
          <p:cNvSpPr/>
          <p:nvPr/>
        </p:nvSpPr>
        <p:spPr>
          <a:xfrm>
            <a:off x="1705426" y="46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D83E6A52-D277-7661-E84D-AB20D003C1F9}"/>
              </a:ext>
            </a:extLst>
          </p:cNvPr>
          <p:cNvSpPr/>
          <p:nvPr/>
        </p:nvSpPr>
        <p:spPr>
          <a:xfrm>
            <a:off x="932539" y="50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AD2123F3-7B66-4928-3A15-A6D828D35C03}"/>
              </a:ext>
            </a:extLst>
          </p:cNvPr>
          <p:cNvSpPr/>
          <p:nvPr/>
        </p:nvSpPr>
        <p:spPr>
          <a:xfrm>
            <a:off x="159652" y="46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00AA7025-43A5-4D48-C49B-2C8733D31B9F}"/>
              </a:ext>
            </a:extLst>
          </p:cNvPr>
          <p:cNvSpPr/>
          <p:nvPr/>
        </p:nvSpPr>
        <p:spPr>
          <a:xfrm>
            <a:off x="4063999" y="5957704"/>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98AFBF4B-DE13-6A61-852B-317300A82A67}"/>
              </a:ext>
            </a:extLst>
          </p:cNvPr>
          <p:cNvSpPr/>
          <p:nvPr/>
        </p:nvSpPr>
        <p:spPr>
          <a:xfrm>
            <a:off x="159652" y="55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9AEB2CB3-1881-2BC8-858D-4C9E8FD48414}"/>
              </a:ext>
            </a:extLst>
          </p:cNvPr>
          <p:cNvSpPr/>
          <p:nvPr/>
        </p:nvSpPr>
        <p:spPr>
          <a:xfrm>
            <a:off x="932539" y="5957999"/>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B8A5CF1C-7755-2971-5252-87C314696950}"/>
              </a:ext>
            </a:extLst>
          </p:cNvPr>
          <p:cNvSpPr/>
          <p:nvPr/>
        </p:nvSpPr>
        <p:spPr>
          <a:xfrm>
            <a:off x="9477831" y="4566643"/>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Hexagon 45">
            <a:extLst>
              <a:ext uri="{FF2B5EF4-FFF2-40B4-BE49-F238E27FC236}">
                <a16:creationId xmlns:a16="http://schemas.microsoft.com/office/drawing/2014/main" id="{88A5DC10-3460-F233-467E-A04B60BB0622}"/>
              </a:ext>
            </a:extLst>
          </p:cNvPr>
          <p:cNvSpPr/>
          <p:nvPr/>
        </p:nvSpPr>
        <p:spPr>
          <a:xfrm>
            <a:off x="2494641" y="5917905"/>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Hexagon 48">
            <a:extLst>
              <a:ext uri="{FF2B5EF4-FFF2-40B4-BE49-F238E27FC236}">
                <a16:creationId xmlns:a16="http://schemas.microsoft.com/office/drawing/2014/main" id="{69CCC053-46CF-B3BA-8EA3-4746151871E4}"/>
              </a:ext>
            </a:extLst>
          </p:cNvPr>
          <p:cNvSpPr/>
          <p:nvPr/>
        </p:nvSpPr>
        <p:spPr>
          <a:xfrm>
            <a:off x="3274784" y="5506223"/>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Hexagon 50">
            <a:extLst>
              <a:ext uri="{FF2B5EF4-FFF2-40B4-BE49-F238E27FC236}">
                <a16:creationId xmlns:a16="http://schemas.microsoft.com/office/drawing/2014/main" id="{FF968948-3C68-B46C-C0FD-332AC5EA880A}"/>
              </a:ext>
            </a:extLst>
          </p:cNvPr>
          <p:cNvSpPr/>
          <p:nvPr/>
        </p:nvSpPr>
        <p:spPr>
          <a:xfrm>
            <a:off x="2469241" y="325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Hexagon 51">
            <a:extLst>
              <a:ext uri="{FF2B5EF4-FFF2-40B4-BE49-F238E27FC236}">
                <a16:creationId xmlns:a16="http://schemas.microsoft.com/office/drawing/2014/main" id="{2FD5B251-67E1-857F-B959-79398AE94FFF}"/>
              </a:ext>
            </a:extLst>
          </p:cNvPr>
          <p:cNvSpPr/>
          <p:nvPr/>
        </p:nvSpPr>
        <p:spPr>
          <a:xfrm>
            <a:off x="155117" y="3708512"/>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219163C9-70C7-2842-2271-C12F9EF00F2F}"/>
              </a:ext>
            </a:extLst>
          </p:cNvPr>
          <p:cNvCxnSpPr>
            <a:cxnSpLocks/>
            <a:stCxn id="4" idx="1"/>
          </p:cNvCxnSpPr>
          <p:nvPr/>
        </p:nvCxnSpPr>
        <p:spPr>
          <a:xfrm>
            <a:off x="4807830" y="4158513"/>
            <a:ext cx="164764" cy="512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3BF90D7-26ED-A9A2-B4EF-A370E488D52B}"/>
              </a:ext>
            </a:extLst>
          </p:cNvPr>
          <p:cNvCxnSpPr>
            <a:cxnSpLocks/>
            <a:stCxn id="6" idx="1"/>
          </p:cNvCxnSpPr>
          <p:nvPr/>
        </p:nvCxnSpPr>
        <p:spPr>
          <a:xfrm>
            <a:off x="4034943" y="4608513"/>
            <a:ext cx="400620" cy="325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BB479-8520-D2CD-704B-34341048F0F2}"/>
              </a:ext>
            </a:extLst>
          </p:cNvPr>
          <p:cNvCxnSpPr>
            <a:cxnSpLocks/>
          </p:cNvCxnSpPr>
          <p:nvPr/>
        </p:nvCxnSpPr>
        <p:spPr>
          <a:xfrm flipV="1">
            <a:off x="4435563" y="4670574"/>
            <a:ext cx="547887" cy="26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Hexagon 2">
            <a:extLst>
              <a:ext uri="{FF2B5EF4-FFF2-40B4-BE49-F238E27FC236}">
                <a16:creationId xmlns:a16="http://schemas.microsoft.com/office/drawing/2014/main" id="{B9C6883D-788C-08B9-F9DE-0A91A24B7F9A}"/>
              </a:ext>
            </a:extLst>
          </p:cNvPr>
          <p:cNvSpPr/>
          <p:nvPr/>
        </p:nvSpPr>
        <p:spPr>
          <a:xfrm>
            <a:off x="9982202" y="5804378"/>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41BD5D32-B02F-4946-4002-221B490CE2E5}"/>
              </a:ext>
            </a:extLst>
          </p:cNvPr>
          <p:cNvSpPr/>
          <p:nvPr/>
        </p:nvSpPr>
        <p:spPr>
          <a:xfrm>
            <a:off x="10755089" y="6254378"/>
            <a:ext cx="1008743" cy="9000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6D1EA9B-164F-A746-6391-CD3E781041E5}"/>
              </a:ext>
            </a:extLst>
          </p:cNvPr>
          <p:cNvCxnSpPr>
            <a:cxnSpLocks/>
            <a:stCxn id="11" idx="1"/>
            <a:endCxn id="49" idx="4"/>
          </p:cNvCxnSpPr>
          <p:nvPr/>
        </p:nvCxnSpPr>
        <p:spPr>
          <a:xfrm>
            <a:off x="3262056" y="5058513"/>
            <a:ext cx="237728" cy="44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69EC57-B13F-949B-B3E4-9785F15A8295}"/>
              </a:ext>
            </a:extLst>
          </p:cNvPr>
          <p:cNvCxnSpPr>
            <a:cxnSpLocks/>
          </p:cNvCxnSpPr>
          <p:nvPr/>
        </p:nvCxnSpPr>
        <p:spPr>
          <a:xfrm>
            <a:off x="3332018" y="5058512"/>
            <a:ext cx="167766" cy="344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2F78A6-343E-B128-3DC1-8A0E276F1BE0}"/>
              </a:ext>
            </a:extLst>
          </p:cNvPr>
          <p:cNvSpPr/>
          <p:nvPr/>
        </p:nvSpPr>
        <p:spPr>
          <a:xfrm>
            <a:off x="3793066" y="4670574"/>
            <a:ext cx="270933" cy="27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A8D5B62-70C1-2383-2D29-B86EB74D562A}"/>
              </a:ext>
            </a:extLst>
          </p:cNvPr>
          <p:cNvSpPr/>
          <p:nvPr/>
        </p:nvSpPr>
        <p:spPr>
          <a:xfrm>
            <a:off x="5009784" y="4556546"/>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526AEAD-517E-CC93-ED34-D402BE85ACBE}"/>
              </a:ext>
            </a:extLst>
          </p:cNvPr>
          <p:cNvSpPr/>
          <p:nvPr/>
        </p:nvSpPr>
        <p:spPr>
          <a:xfrm>
            <a:off x="4298105" y="4931721"/>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CEF4943-B3F8-CAFA-3897-218CBC107215}"/>
              </a:ext>
            </a:extLst>
          </p:cNvPr>
          <p:cNvSpPr/>
          <p:nvPr/>
        </p:nvSpPr>
        <p:spPr>
          <a:xfrm>
            <a:off x="4457247" y="4943677"/>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7A5916E-B3DD-3C7B-084D-1795073DD4BF}"/>
              </a:ext>
            </a:extLst>
          </p:cNvPr>
          <p:cNvSpPr/>
          <p:nvPr/>
        </p:nvSpPr>
        <p:spPr>
          <a:xfrm>
            <a:off x="4954223" y="4706343"/>
            <a:ext cx="111123" cy="1039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26F69629-EDC5-A50B-8778-E594178DDFF6}"/>
              </a:ext>
            </a:extLst>
          </p:cNvPr>
          <p:cNvCxnSpPr/>
          <p:nvPr/>
        </p:nvCxnSpPr>
        <p:spPr>
          <a:xfrm>
            <a:off x="5129164" y="4822835"/>
            <a:ext cx="0" cy="18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8C89DC-54DA-C663-B837-37A33C27E2E2}"/>
              </a:ext>
            </a:extLst>
          </p:cNvPr>
          <p:cNvCxnSpPr>
            <a:cxnSpLocks/>
          </p:cNvCxnSpPr>
          <p:nvPr/>
        </p:nvCxnSpPr>
        <p:spPr>
          <a:xfrm>
            <a:off x="5009784" y="4751397"/>
            <a:ext cx="119380" cy="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681B36-B025-FCA5-4208-93B7F652816F}"/>
              </a:ext>
            </a:extLst>
          </p:cNvPr>
          <p:cNvCxnSpPr>
            <a:cxnSpLocks/>
          </p:cNvCxnSpPr>
          <p:nvPr/>
        </p:nvCxnSpPr>
        <p:spPr>
          <a:xfrm flipV="1">
            <a:off x="5129164" y="4790152"/>
            <a:ext cx="119380" cy="40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E4240A-B956-BE21-ADF6-30FEAF14EA08}"/>
              </a:ext>
            </a:extLst>
          </p:cNvPr>
          <p:cNvCxnSpPr>
            <a:cxnSpLocks/>
          </p:cNvCxnSpPr>
          <p:nvPr/>
        </p:nvCxnSpPr>
        <p:spPr>
          <a:xfrm flipH="1" flipV="1">
            <a:off x="5098684" y="4749265"/>
            <a:ext cx="30480" cy="8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2A2C968-72EE-9425-13CF-01493DA8FDF4}"/>
              </a:ext>
            </a:extLst>
          </p:cNvPr>
          <p:cNvGrpSpPr/>
          <p:nvPr/>
        </p:nvGrpSpPr>
        <p:grpSpPr>
          <a:xfrm>
            <a:off x="7222672" y="6644872"/>
            <a:ext cx="304800" cy="119011"/>
            <a:chOff x="7222672" y="6644872"/>
            <a:chExt cx="304800" cy="119011"/>
          </a:xfrm>
        </p:grpSpPr>
        <p:cxnSp>
          <p:nvCxnSpPr>
            <p:cNvPr id="10" name="Straight Connector 9">
              <a:extLst>
                <a:ext uri="{FF2B5EF4-FFF2-40B4-BE49-F238E27FC236}">
                  <a16:creationId xmlns:a16="http://schemas.microsoft.com/office/drawing/2014/main" id="{1CF229FB-2683-02B8-0D98-F66E7268D7F2}"/>
                </a:ext>
              </a:extLst>
            </p:cNvPr>
            <p:cNvCxnSpPr/>
            <p:nvPr/>
          </p:nvCxnSpPr>
          <p:spPr>
            <a:xfrm>
              <a:off x="7222672" y="6763883"/>
              <a:ext cx="19594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73B2B00E-D042-E8F1-D557-12B8B04CEDFE}"/>
                </a:ext>
              </a:extLst>
            </p:cNvPr>
            <p:cNvCxnSpPr>
              <a:cxnSpLocks/>
            </p:cNvCxnSpPr>
            <p:nvPr/>
          </p:nvCxnSpPr>
          <p:spPr>
            <a:xfrm flipV="1">
              <a:off x="7418615" y="6644872"/>
              <a:ext cx="108857" cy="119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2" name="If there is lots of organic hydrogen why produce oil?…">
            <a:extLst>
              <a:ext uri="{FF2B5EF4-FFF2-40B4-BE49-F238E27FC236}">
                <a16:creationId xmlns:a16="http://schemas.microsoft.com/office/drawing/2014/main" id="{32B35AD9-8DFD-81F0-584E-07826D541724}"/>
              </a:ext>
            </a:extLst>
          </p:cNvPr>
          <p:cNvSpPr txBox="1">
            <a:spLocks/>
          </p:cNvSpPr>
          <p:nvPr/>
        </p:nvSpPr>
        <p:spPr>
          <a:xfrm>
            <a:off x="5767222" y="1558927"/>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Water is adsorbed too.</a:t>
            </a:r>
          </a:p>
          <a:p>
            <a:pPr marL="277368" indent="-277368" defTabSz="1109444">
              <a:spcBef>
                <a:spcPts val="2000"/>
              </a:spcBef>
              <a:defRPr sz="4368"/>
            </a:pPr>
            <a:r>
              <a:rPr lang="en-GB" sz="2400" dirty="0"/>
              <a:t>It acts as a bridge for the reaction.</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Tree>
    <p:extLst>
      <p:ext uri="{BB962C8B-B14F-4D97-AF65-F5344CB8AC3E}">
        <p14:creationId xmlns:p14="http://schemas.microsoft.com/office/powerpoint/2010/main" val="1982745691"/>
      </p:ext>
    </p:extLst>
  </p:cSld>
  <p:clrMapOvr>
    <a:masterClrMapping/>
  </p:clrMapOvr>
  <p:transition spd="med"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afterEffect">
                                  <p:stCondLst>
                                    <p:cond delay="0"/>
                                  </p:stCondLst>
                                  <p:childTnLst>
                                    <p:animMotion origin="layout" path="M -0.02682 0.00995 L -0.12448 0.00995 C -0.16823 0.00995 -0.22214 -0.06297 -0.22214 -0.12176 L -0.22214 -0.25348 " pathEditMode="relative" rAng="0" ptsTypes="AAAA">
                                      <p:cBhvr>
                                        <p:cTn id="6" dur="2000" fill="hold"/>
                                        <p:tgtEl>
                                          <p:spTgt spid="9"/>
                                        </p:tgtEl>
                                        <p:attrNameLst>
                                          <p:attrName>ppt_x</p:attrName>
                                          <p:attrName>ppt_y</p:attrName>
                                        </p:attrNameLst>
                                      </p:cBhvr>
                                      <p:rCtr x="-9766" y="-1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926259" cy="7849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40680" y="3642359"/>
            <a:ext cx="286851" cy="11741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55D832-B67B-A1C8-BAB0-3A438CCE08DD}"/>
              </a:ext>
            </a:extLst>
          </p:cNvPr>
          <p:cNvCxnSpPr>
            <a:cxnSpLocks/>
          </p:cNvCxnSpPr>
          <p:nvPr/>
        </p:nvCxnSpPr>
        <p:spPr>
          <a:xfrm flipV="1">
            <a:off x="4572000" y="4816469"/>
            <a:ext cx="1155531" cy="6668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540634" y="467578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5100F1BB-E47E-C4F9-8986-DD9D0A8DE6AF}"/>
              </a:ext>
            </a:extLst>
          </p:cNvPr>
          <p:cNvSpPr/>
          <p:nvPr/>
        </p:nvSpPr>
        <p:spPr>
          <a:xfrm>
            <a:off x="4393264" y="531969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p:cNvCxnSpPr>
          <p:nvPr/>
        </p:nvCxnSpPr>
        <p:spPr>
          <a:xfrm rot="2054556">
            <a:off x="5819207" y="5330654"/>
            <a:ext cx="258662" cy="244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p:cNvCxnSpPr>
          <p:nvPr/>
        </p:nvCxnSpPr>
        <p:spPr>
          <a:xfrm rot="2054556">
            <a:off x="5879534" y="5593497"/>
            <a:ext cx="0" cy="381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rot="2054556" flipH="1">
            <a:off x="5987391" y="5624370"/>
            <a:ext cx="388828" cy="122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p:cNvCxnSpPr>
          <p:nvPr/>
        </p:nvCxnSpPr>
        <p:spPr>
          <a:xfrm rot="2054556">
            <a:off x="6101721" y="5253226"/>
            <a:ext cx="0" cy="4087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p:cNvCxnSpPr>
          <p:nvPr/>
        </p:nvCxnSpPr>
        <p:spPr>
          <a:xfrm rot="2054556">
            <a:off x="4784347" y="5948617"/>
            <a:ext cx="4802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p:cNvCxnSpPr>
          <p:nvPr/>
        </p:nvCxnSpPr>
        <p:spPr>
          <a:xfrm rot="2054556" flipV="1">
            <a:off x="5296833" y="5844035"/>
            <a:ext cx="374075" cy="377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819855" y="54612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5125206" y="5895422"/>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E907C52-F7D6-04F3-4185-6391E0A25DAC}"/>
              </a:ext>
            </a:extLst>
          </p:cNvPr>
          <p:cNvSpPr/>
          <p:nvPr/>
        </p:nvSpPr>
        <p:spPr>
          <a:xfrm rot="2054556">
            <a:off x="5854224" y="521517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6156014" y="522497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6348424" y="566938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723629" y="583969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618339" y="592891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787664" y="577119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002114" y="4807352"/>
            <a:ext cx="575440" cy="594867"/>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198866" y="5571963"/>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615697" y="5572472"/>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5667702" y="4987309"/>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00046" y="4661737"/>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cxnSp>
        <p:nvCxnSpPr>
          <p:cNvPr id="18" name="Straight Connector 17">
            <a:extLst>
              <a:ext uri="{FF2B5EF4-FFF2-40B4-BE49-F238E27FC236}">
                <a16:creationId xmlns:a16="http://schemas.microsoft.com/office/drawing/2014/main" id="{817BFAC4-F341-905C-2D73-968A154E263F}"/>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If there is lots of organic hydrogen why produce oil?…">
            <a:extLst>
              <a:ext uri="{FF2B5EF4-FFF2-40B4-BE49-F238E27FC236}">
                <a16:creationId xmlns:a16="http://schemas.microsoft.com/office/drawing/2014/main" id="{341897F5-FA00-E18F-E3B1-4D3D51AA7996}"/>
              </a:ext>
            </a:extLst>
          </p:cNvPr>
          <p:cNvSpPr txBox="1">
            <a:spLocks/>
          </p:cNvSpPr>
          <p:nvPr/>
        </p:nvSpPr>
        <p:spPr>
          <a:xfrm>
            <a:off x="6343362" y="2995449"/>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It acts as a bridge for the reaction.</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5" name="Title 1">
            <a:extLst>
              <a:ext uri="{FF2B5EF4-FFF2-40B4-BE49-F238E27FC236}">
                <a16:creationId xmlns:a16="http://schemas.microsoft.com/office/drawing/2014/main" id="{AF3BC44C-EA64-12CC-FD35-D3FFE5A059B9}"/>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764891979"/>
      </p:ext>
    </p:extLst>
  </p:cSld>
  <p:clrMapOvr>
    <a:masterClrMapping/>
  </p:clrMapOvr>
  <p:transition spd="med"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926259" cy="7849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40680" y="3642359"/>
            <a:ext cx="286851" cy="11741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55D832-B67B-A1C8-BAB0-3A438CCE08DD}"/>
              </a:ext>
            </a:extLst>
          </p:cNvPr>
          <p:cNvCxnSpPr>
            <a:cxnSpLocks/>
          </p:cNvCxnSpPr>
          <p:nvPr/>
        </p:nvCxnSpPr>
        <p:spPr>
          <a:xfrm flipV="1">
            <a:off x="4572000" y="4816469"/>
            <a:ext cx="1155531" cy="666886"/>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540634" y="467578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5100F1BB-E47E-C4F9-8986-DD9D0A8DE6AF}"/>
              </a:ext>
            </a:extLst>
          </p:cNvPr>
          <p:cNvSpPr/>
          <p:nvPr/>
        </p:nvSpPr>
        <p:spPr>
          <a:xfrm>
            <a:off x="4393264" y="531969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p:cNvCxnSpPr>
          <p:nvPr/>
        </p:nvCxnSpPr>
        <p:spPr>
          <a:xfrm rot="2054556">
            <a:off x="5819207" y="5330654"/>
            <a:ext cx="258662" cy="244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p:cNvCxnSpPr>
          <p:nvPr/>
        </p:nvCxnSpPr>
        <p:spPr>
          <a:xfrm rot="2054556">
            <a:off x="5879534" y="5593497"/>
            <a:ext cx="0" cy="381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rot="2054556" flipH="1">
            <a:off x="5987391" y="5624370"/>
            <a:ext cx="388828" cy="122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p:cNvCxnSpPr>
          <p:nvPr/>
        </p:nvCxnSpPr>
        <p:spPr>
          <a:xfrm rot="2054556">
            <a:off x="6101721" y="5253226"/>
            <a:ext cx="0" cy="4087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p:cNvCxnSpPr>
          <p:nvPr/>
        </p:nvCxnSpPr>
        <p:spPr>
          <a:xfrm rot="2054556">
            <a:off x="4784347" y="5948617"/>
            <a:ext cx="4802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p:cNvCxnSpPr>
          <p:nvPr/>
        </p:nvCxnSpPr>
        <p:spPr>
          <a:xfrm rot="2054556" flipV="1">
            <a:off x="5296833" y="5844035"/>
            <a:ext cx="374075" cy="377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819855" y="54612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5125206" y="5895422"/>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E907C52-F7D6-04F3-4185-6391E0A25DAC}"/>
              </a:ext>
            </a:extLst>
          </p:cNvPr>
          <p:cNvSpPr/>
          <p:nvPr/>
        </p:nvSpPr>
        <p:spPr>
          <a:xfrm rot="2054556">
            <a:off x="5854224" y="521517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6156014" y="522497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6348424" y="566938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723629" y="583969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618339" y="592891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787664" y="577119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002114" y="4807352"/>
            <a:ext cx="575440" cy="594867"/>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198866" y="5571963"/>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615697" y="5572472"/>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5667702" y="4987309"/>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00046" y="4661737"/>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cxnSp>
        <p:nvCxnSpPr>
          <p:cNvPr id="3" name="Straight Connector 2">
            <a:extLst>
              <a:ext uri="{FF2B5EF4-FFF2-40B4-BE49-F238E27FC236}">
                <a16:creationId xmlns:a16="http://schemas.microsoft.com/office/drawing/2014/main" id="{E36F4E85-04F3-4D26-163F-F148A9767893}"/>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If there is lots of organic hydrogen why produce oil?…">
            <a:extLst>
              <a:ext uri="{FF2B5EF4-FFF2-40B4-BE49-F238E27FC236}">
                <a16:creationId xmlns:a16="http://schemas.microsoft.com/office/drawing/2014/main" id="{61F08009-AF1C-FD54-C03A-12F34747A95F}"/>
              </a:ext>
            </a:extLst>
          </p:cNvPr>
          <p:cNvSpPr txBox="1">
            <a:spLocks/>
          </p:cNvSpPr>
          <p:nvPr/>
        </p:nvSpPr>
        <p:spPr>
          <a:xfrm>
            <a:off x="6343362" y="2995449"/>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Existing bonds weaken.</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9" name="Title 1">
            <a:extLst>
              <a:ext uri="{FF2B5EF4-FFF2-40B4-BE49-F238E27FC236}">
                <a16:creationId xmlns:a16="http://schemas.microsoft.com/office/drawing/2014/main" id="{863D11CC-0FC5-8894-6022-BFE9FD334490}"/>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2438839344"/>
      </p:ext>
    </p:extLst>
  </p:cSld>
  <p:clrMapOvr>
    <a:masterClrMapping/>
  </p:clrMapOvr>
  <p:transition spd="med"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56819" cy="8875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480006" cy="10653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764586" y="459462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96242" y="542407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a:stCxn id="90" idx="5"/>
          </p:cNvCxnSpPr>
          <p:nvPr/>
        </p:nvCxnSpPr>
        <p:spPr>
          <a:xfrm>
            <a:off x="5930520" y="5255643"/>
            <a:ext cx="56209" cy="370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p:cNvCxnSpPr>
          <p:nvPr/>
        </p:nvCxnSpPr>
        <p:spPr>
          <a:xfrm rot="2054556">
            <a:off x="5879534" y="5593497"/>
            <a:ext cx="0" cy="381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rot="2054556" flipH="1">
            <a:off x="5987391" y="5624370"/>
            <a:ext cx="388828" cy="122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p:cNvCxnSpPr>
          <p:nvPr/>
        </p:nvCxnSpPr>
        <p:spPr>
          <a:xfrm rot="2054556">
            <a:off x="6101721" y="5253226"/>
            <a:ext cx="0" cy="4087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a:stCxn id="95" idx="6"/>
          </p:cNvCxnSpPr>
          <p:nvPr/>
        </p:nvCxnSpPr>
        <p:spPr>
          <a:xfrm>
            <a:off x="4803692" y="5875085"/>
            <a:ext cx="483430" cy="211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p:cNvCxnSpPr>
          <p:nvPr/>
        </p:nvCxnSpPr>
        <p:spPr>
          <a:xfrm rot="2054556" flipV="1">
            <a:off x="5296833" y="5844035"/>
            <a:ext cx="374075" cy="377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819855" y="54612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5062046" y="5893339"/>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E907C52-F7D6-04F3-4185-6391E0A25DAC}"/>
              </a:ext>
            </a:extLst>
          </p:cNvPr>
          <p:cNvSpPr/>
          <p:nvPr/>
        </p:nvSpPr>
        <p:spPr>
          <a:xfrm rot="2054556">
            <a:off x="5852244" y="5124875"/>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6156014" y="522497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6348424" y="566938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723629" y="583969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618339" y="592891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683199" y="577200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002114" y="4807352"/>
            <a:ext cx="575440" cy="594867"/>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239895" y="5751482"/>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492257" y="5572472"/>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24779" y="4842737"/>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755271" y="4958376"/>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cxnSp>
        <p:nvCxnSpPr>
          <p:cNvPr id="21" name="Straight Connector 20">
            <a:extLst>
              <a:ext uri="{FF2B5EF4-FFF2-40B4-BE49-F238E27FC236}">
                <a16:creationId xmlns:a16="http://schemas.microsoft.com/office/drawing/2014/main" id="{4C3EC119-D68C-C021-5AE7-1A34C5560CFF}"/>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If there is lots of organic hydrogen why produce oil?…">
            <a:extLst>
              <a:ext uri="{FF2B5EF4-FFF2-40B4-BE49-F238E27FC236}">
                <a16:creationId xmlns:a16="http://schemas.microsoft.com/office/drawing/2014/main" id="{789F36CC-6A8B-6F40-849A-BBF112C71DA7}"/>
              </a:ext>
            </a:extLst>
          </p:cNvPr>
          <p:cNvSpPr txBox="1">
            <a:spLocks/>
          </p:cNvSpPr>
          <p:nvPr/>
        </p:nvSpPr>
        <p:spPr>
          <a:xfrm>
            <a:off x="6343362" y="2995449"/>
            <a:ext cx="607469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Old bond is broken and new ones created.</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5" name="Title 1">
            <a:extLst>
              <a:ext uri="{FF2B5EF4-FFF2-40B4-BE49-F238E27FC236}">
                <a16:creationId xmlns:a16="http://schemas.microsoft.com/office/drawing/2014/main" id="{EA60BB05-C6DD-43B9-F2D0-B4718A1AA0E5}"/>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2571512869"/>
      </p:ext>
    </p:extLst>
  </p:cSld>
  <p:clrMapOvr>
    <a:masterClrMapping/>
  </p:clrMapOvr>
  <p:transition spd="med"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p:cNvCxnSpPr>
          <p:nvPr/>
        </p:nvCxnSpPr>
        <p:spPr>
          <a:xfrm flipH="1">
            <a:off x="5868189" y="5148352"/>
            <a:ext cx="121550" cy="412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a:endCxn id="93" idx="0"/>
          </p:cNvCxnSpPr>
          <p:nvPr/>
        </p:nvCxnSpPr>
        <p:spPr>
          <a:xfrm flipH="1">
            <a:off x="5739396" y="5605825"/>
            <a:ext cx="118949" cy="280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rot="2054556" flipH="1">
            <a:off x="5869159" y="5681318"/>
            <a:ext cx="388828" cy="122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a:off x="6017498" y="5420171"/>
            <a:ext cx="315722" cy="145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a:stCxn id="95" idx="6"/>
          </p:cNvCxnSpPr>
          <p:nvPr/>
        </p:nvCxnSpPr>
        <p:spPr>
          <a:xfrm>
            <a:off x="4650939" y="5850197"/>
            <a:ext cx="483430" cy="211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p:cNvCxnSpPr>
          <p:nvPr/>
        </p:nvCxnSpPr>
        <p:spPr>
          <a:xfrm rot="2054556" flipV="1">
            <a:off x="5150934" y="5861663"/>
            <a:ext cx="374075" cy="377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696345" y="543434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952397" y="5870876"/>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6278634" y="537898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6227523" y="576202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636315" y="5875265"/>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507967" y="594920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530446" y="574711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028814" y="4801636"/>
            <a:ext cx="530182" cy="513909"/>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147362" y="5810553"/>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394950" y="5609105"/>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151802" y="4709326"/>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890778" y="4888178"/>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3890" y="503797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6D69E082-6215-94BA-111C-03F05197978C}"/>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f there is lots of organic hydrogen why produce oil?…">
            <a:extLst>
              <a:ext uri="{FF2B5EF4-FFF2-40B4-BE49-F238E27FC236}">
                <a16:creationId xmlns:a16="http://schemas.microsoft.com/office/drawing/2014/main" id="{E6ECF4BE-E04A-41D6-B286-CB12762915BD}"/>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Carbon of methane begins insertion into ring structure.</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5" name="Title 1">
            <a:extLst>
              <a:ext uri="{FF2B5EF4-FFF2-40B4-BE49-F238E27FC236}">
                <a16:creationId xmlns:a16="http://schemas.microsoft.com/office/drawing/2014/main" id="{B8AE7D45-DF6A-1F4B-BC27-72B5052EA02F}"/>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3421112441"/>
      </p:ext>
    </p:extLst>
  </p:cSld>
  <p:clrMapOvr>
    <a:masterClrMapping/>
  </p:clrMapOvr>
  <p:transition spd="med"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a:endCxn id="86" idx="0"/>
          </p:cNvCxnSpPr>
          <p:nvPr/>
        </p:nvCxnSpPr>
        <p:spPr>
          <a:xfrm flipH="1">
            <a:off x="5765312" y="5148352"/>
            <a:ext cx="224427" cy="291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a:endCxn id="93" idx="0"/>
          </p:cNvCxnSpPr>
          <p:nvPr/>
        </p:nvCxnSpPr>
        <p:spPr>
          <a:xfrm flipH="1">
            <a:off x="5610664" y="5557273"/>
            <a:ext cx="118949" cy="280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rot="2054556" flipH="1">
            <a:off x="5772188" y="5648547"/>
            <a:ext cx="388828" cy="122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a:off x="5833308" y="5397389"/>
            <a:ext cx="315722" cy="145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a:stCxn id="95" idx="6"/>
          </p:cNvCxnSpPr>
          <p:nvPr/>
        </p:nvCxnSpPr>
        <p:spPr>
          <a:xfrm>
            <a:off x="4650939" y="5850197"/>
            <a:ext cx="483430" cy="211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p:cNvCxnSpPr>
          <p:nvPr/>
        </p:nvCxnSpPr>
        <p:spPr>
          <a:xfrm rot="2054556" flipV="1">
            <a:off x="5090052" y="5793164"/>
            <a:ext cx="374075" cy="377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512155" y="541156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863374" y="5838332"/>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6119492" y="5318339"/>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6163010" y="572699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507583" y="582671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467423" y="5875265"/>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530446" y="574711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028320" y="4795091"/>
            <a:ext cx="474020" cy="46542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204622" y="5739411"/>
            <a:ext cx="210819" cy="203211"/>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394950" y="5609105"/>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82935" y="4761127"/>
            <a:ext cx="199785" cy="19625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890778" y="4888178"/>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3890" y="503797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Block Arc 3">
            <a:extLst>
              <a:ext uri="{FF2B5EF4-FFF2-40B4-BE49-F238E27FC236}">
                <a16:creationId xmlns:a16="http://schemas.microsoft.com/office/drawing/2014/main" id="{AAE034CB-40EE-96B9-B522-B970A4EBB662}"/>
              </a:ext>
            </a:extLst>
          </p:cNvPr>
          <p:cNvSpPr/>
          <p:nvPr/>
        </p:nvSpPr>
        <p:spPr>
          <a:xfrm rot="10800000">
            <a:off x="4608060" y="5519998"/>
            <a:ext cx="807003" cy="125335"/>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175973" y="5020557"/>
            <a:ext cx="807003" cy="125335"/>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 name="Straight Connector 2">
            <a:extLst>
              <a:ext uri="{FF2B5EF4-FFF2-40B4-BE49-F238E27FC236}">
                <a16:creationId xmlns:a16="http://schemas.microsoft.com/office/drawing/2014/main" id="{89DCDCBD-9933-F063-43E5-01A3A9B56B1B}"/>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If there is lots of organic hydrogen why produce oil?…">
            <a:extLst>
              <a:ext uri="{FF2B5EF4-FFF2-40B4-BE49-F238E27FC236}">
                <a16:creationId xmlns:a16="http://schemas.microsoft.com/office/drawing/2014/main" id="{DD60C0DB-0485-0D66-CFFC-2E4D7B6DA8B0}"/>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New sigma bonds between carbons form.</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13" name="Title 1">
            <a:extLst>
              <a:ext uri="{FF2B5EF4-FFF2-40B4-BE49-F238E27FC236}">
                <a16:creationId xmlns:a16="http://schemas.microsoft.com/office/drawing/2014/main" id="{42131B60-E3E6-396A-1D56-EDCE9DAC471C}"/>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3151492278"/>
      </p:ext>
    </p:extLst>
  </p:cSld>
  <p:clrMapOvr>
    <a:masterClrMapping/>
  </p:clrMapOvr>
  <p:transition spd="med"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Organic hydrogen is cheapest variant"/>
          <p:cNvSpPr txBox="1">
            <a:spLocks noGrp="1"/>
          </p:cNvSpPr>
          <p:nvPr>
            <p:ph type="title"/>
          </p:nvPr>
        </p:nvSpPr>
        <p:spPr>
          <a:xfrm>
            <a:off x="838200" y="179931"/>
            <a:ext cx="10515600" cy="1325563"/>
          </a:xfrm>
          <a:prstGeom prst="rect">
            <a:avLst/>
          </a:prstGeom>
        </p:spPr>
        <p:txBody>
          <a:bodyPr>
            <a:normAutofit/>
          </a:bodyPr>
          <a:lstStyle/>
          <a:p>
            <a:r>
              <a:rPr lang="en-GB" sz="4400" dirty="0"/>
              <a:t>Bulk hydrocarbon models maybe incomplete</a:t>
            </a:r>
            <a:endParaRPr sz="4400" dirty="0"/>
          </a:p>
        </p:txBody>
      </p:sp>
      <p:sp>
        <p:nvSpPr>
          <p:cNvPr id="3" name="Rectangle: Rounded Corners 2" descr="801CD7BB-52DD-4E52-84A6-66E6585B0B13-L0-001.jpeg">
            <a:extLst>
              <a:ext uri="{FF2B5EF4-FFF2-40B4-BE49-F238E27FC236}">
                <a16:creationId xmlns:a16="http://schemas.microsoft.com/office/drawing/2014/main" id="{AC5FDC5D-FA18-27D8-E645-A15FBF562774}"/>
              </a:ext>
            </a:extLst>
          </p:cNvPr>
          <p:cNvSpPr/>
          <p:nvPr/>
        </p:nvSpPr>
        <p:spPr>
          <a:xfrm>
            <a:off x="264943" y="2040381"/>
            <a:ext cx="3643301" cy="2510234"/>
          </a:xfrm>
          <a:prstGeom prst="roundRect">
            <a:avLst/>
          </a:prstGeom>
          <a:blipFill dpi="0" rotWithShape="1">
            <a:blip r:embed="rId3"/>
            <a:srcRect/>
            <a:stretch>
              <a:fillRect l="-561" t="756" r="-561" b="75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id="{D343A1C4-2C12-A961-871A-5F4F5D80B1A6}"/>
              </a:ext>
            </a:extLst>
          </p:cNvPr>
          <p:cNvSpPr/>
          <p:nvPr/>
        </p:nvSpPr>
        <p:spPr>
          <a:xfrm>
            <a:off x="264943" y="4550616"/>
            <a:ext cx="3643301" cy="1351664"/>
          </a:xfrm>
          <a:custGeom>
            <a:avLst/>
            <a:gdLst>
              <a:gd name="connsiteX0" fmla="*/ 0 w 3643301"/>
              <a:gd name="connsiteY0" fmla="*/ 0 h 1351664"/>
              <a:gd name="connsiteX1" fmla="*/ 3643301 w 3643301"/>
              <a:gd name="connsiteY1" fmla="*/ 0 h 1351664"/>
              <a:gd name="connsiteX2" fmla="*/ 3643301 w 3643301"/>
              <a:gd name="connsiteY2" fmla="*/ 1351664 h 1351664"/>
              <a:gd name="connsiteX3" fmla="*/ 0 w 3643301"/>
              <a:gd name="connsiteY3" fmla="*/ 1351664 h 1351664"/>
              <a:gd name="connsiteX4" fmla="*/ 0 w 3643301"/>
              <a:gd name="connsiteY4" fmla="*/ 0 h 135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01" h="1351664">
                <a:moveTo>
                  <a:pt x="0" y="0"/>
                </a:moveTo>
                <a:lnTo>
                  <a:pt x="3643301" y="0"/>
                </a:lnTo>
                <a:lnTo>
                  <a:pt x="3643301" y="1351664"/>
                </a:lnTo>
                <a:lnTo>
                  <a:pt x="0" y="1351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Van Krevelen Diagram 1951 </a:t>
            </a:r>
            <a:endParaRPr lang="en-GB" sz="3800" kern="1200" dirty="0"/>
          </a:p>
        </p:txBody>
      </p:sp>
      <p:sp>
        <p:nvSpPr>
          <p:cNvPr id="6" name="Freeform: Shape 5">
            <a:extLst>
              <a:ext uri="{FF2B5EF4-FFF2-40B4-BE49-F238E27FC236}">
                <a16:creationId xmlns:a16="http://schemas.microsoft.com/office/drawing/2014/main" id="{13E66CFD-3BD3-87A8-0657-BD7A2FB89A15}"/>
              </a:ext>
            </a:extLst>
          </p:cNvPr>
          <p:cNvSpPr/>
          <p:nvPr/>
        </p:nvSpPr>
        <p:spPr>
          <a:xfrm>
            <a:off x="8201518" y="4655843"/>
            <a:ext cx="3643301" cy="1351664"/>
          </a:xfrm>
          <a:custGeom>
            <a:avLst/>
            <a:gdLst>
              <a:gd name="connsiteX0" fmla="*/ 0 w 3643301"/>
              <a:gd name="connsiteY0" fmla="*/ 0 h 1351664"/>
              <a:gd name="connsiteX1" fmla="*/ 3643301 w 3643301"/>
              <a:gd name="connsiteY1" fmla="*/ 0 h 1351664"/>
              <a:gd name="connsiteX2" fmla="*/ 3643301 w 3643301"/>
              <a:gd name="connsiteY2" fmla="*/ 1351664 h 1351664"/>
              <a:gd name="connsiteX3" fmla="*/ 0 w 3643301"/>
              <a:gd name="connsiteY3" fmla="*/ 1351664 h 1351664"/>
              <a:gd name="connsiteX4" fmla="*/ 0 w 3643301"/>
              <a:gd name="connsiteY4" fmla="*/ 0 h 135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01" h="1351664">
                <a:moveTo>
                  <a:pt x="0" y="0"/>
                </a:moveTo>
                <a:lnTo>
                  <a:pt x="3643301" y="0"/>
                </a:lnTo>
                <a:lnTo>
                  <a:pt x="3643301" y="1351664"/>
                </a:lnTo>
                <a:lnTo>
                  <a:pt x="0" y="1351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GB" sz="3800" kern="1200" dirty="0"/>
              <a:t>Basic concept</a:t>
            </a:r>
          </a:p>
        </p:txBody>
      </p:sp>
      <p:sp>
        <p:nvSpPr>
          <p:cNvPr id="7" name="Rectangle: Rounded Corners 6" descr="F6EE62FD-9019-4949-94E6-F81CA03E8A93-L0-001.png">
            <a:extLst>
              <a:ext uri="{FF2B5EF4-FFF2-40B4-BE49-F238E27FC236}">
                <a16:creationId xmlns:a16="http://schemas.microsoft.com/office/drawing/2014/main" id="{7B9638BC-7EF5-A640-2528-D157861F9893}"/>
              </a:ext>
            </a:extLst>
          </p:cNvPr>
          <p:cNvSpPr/>
          <p:nvPr/>
        </p:nvSpPr>
        <p:spPr>
          <a:xfrm>
            <a:off x="4274338" y="2020073"/>
            <a:ext cx="3643301" cy="2510234"/>
          </a:xfrm>
          <a:prstGeom prst="roundRect">
            <a:avLst/>
          </a:prstGeom>
          <a:blipFill dpi="0" rotWithShape="1">
            <a:blip r:embed="rId4"/>
            <a:srcRect/>
            <a:stretch>
              <a:fillRect t="756" b="75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0CD08407-9BAC-CD48-C657-4CADF62295CA}"/>
              </a:ext>
            </a:extLst>
          </p:cNvPr>
          <p:cNvSpPr/>
          <p:nvPr/>
        </p:nvSpPr>
        <p:spPr>
          <a:xfrm>
            <a:off x="4274338" y="4591247"/>
            <a:ext cx="3643301" cy="1351664"/>
          </a:xfrm>
          <a:custGeom>
            <a:avLst/>
            <a:gdLst>
              <a:gd name="connsiteX0" fmla="*/ 0 w 3643301"/>
              <a:gd name="connsiteY0" fmla="*/ 0 h 1351664"/>
              <a:gd name="connsiteX1" fmla="*/ 3643301 w 3643301"/>
              <a:gd name="connsiteY1" fmla="*/ 0 h 1351664"/>
              <a:gd name="connsiteX2" fmla="*/ 3643301 w 3643301"/>
              <a:gd name="connsiteY2" fmla="*/ 1351664 h 1351664"/>
              <a:gd name="connsiteX3" fmla="*/ 0 w 3643301"/>
              <a:gd name="connsiteY3" fmla="*/ 1351664 h 1351664"/>
              <a:gd name="connsiteX4" fmla="*/ 0 w 3643301"/>
              <a:gd name="connsiteY4" fmla="*/ 0 h 135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01" h="1351664">
                <a:moveTo>
                  <a:pt x="0" y="0"/>
                </a:moveTo>
                <a:lnTo>
                  <a:pt x="3643301" y="0"/>
                </a:lnTo>
                <a:lnTo>
                  <a:pt x="3643301" y="1351664"/>
                </a:lnTo>
                <a:lnTo>
                  <a:pt x="0" y="1351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GB" sz="3800" kern="1200" dirty="0"/>
              <a:t>Tissot and Welte 1984</a:t>
            </a:r>
          </a:p>
        </p:txBody>
      </p:sp>
      <p:pic>
        <p:nvPicPr>
          <p:cNvPr id="11" name="Picture 10" descr="Diagram">
            <a:extLst>
              <a:ext uri="{FF2B5EF4-FFF2-40B4-BE49-F238E27FC236}">
                <a16:creationId xmlns:a16="http://schemas.microsoft.com/office/drawing/2014/main" id="{855B9829-DEB1-9AD6-B88B-03BE9D35D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225" y="2020073"/>
            <a:ext cx="3197640" cy="250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645611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a:stCxn id="90" idx="4"/>
            <a:endCxn id="86" idx="0"/>
          </p:cNvCxnSpPr>
          <p:nvPr/>
        </p:nvCxnSpPr>
        <p:spPr>
          <a:xfrm flipH="1">
            <a:off x="5530487" y="5157007"/>
            <a:ext cx="368878" cy="338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p:cNvCxnSpPr>
          <p:nvPr/>
        </p:nvCxnSpPr>
        <p:spPr>
          <a:xfrm>
            <a:off x="5421819" y="5703188"/>
            <a:ext cx="10812" cy="2648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rot="2054556" flipH="1">
            <a:off x="5528914" y="5614659"/>
            <a:ext cx="388828" cy="122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a:off x="5598483" y="5453426"/>
            <a:ext cx="315722" cy="145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a:endCxn id="89" idx="2"/>
          </p:cNvCxnSpPr>
          <p:nvPr/>
        </p:nvCxnSpPr>
        <p:spPr>
          <a:xfrm>
            <a:off x="4512780" y="5846394"/>
            <a:ext cx="246471" cy="21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endCxn id="94" idx="3"/>
          </p:cNvCxnSpPr>
          <p:nvPr/>
        </p:nvCxnSpPr>
        <p:spPr>
          <a:xfrm flipV="1">
            <a:off x="4909108" y="6103982"/>
            <a:ext cx="369328" cy="63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277330" y="5467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731170" y="5987551"/>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903297" y="540075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902643" y="568404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377841" y="594458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277277" y="602570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10619" y="4806560"/>
            <a:ext cx="366764" cy="388664"/>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224817" y="5728964"/>
            <a:ext cx="156709" cy="148102"/>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394951" y="5609106"/>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74335" y="4789045"/>
            <a:ext cx="181183" cy="159958"/>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890778" y="4888178"/>
            <a:ext cx="238153" cy="225926"/>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870519" y="503651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Block Arc 3">
            <a:extLst>
              <a:ext uri="{FF2B5EF4-FFF2-40B4-BE49-F238E27FC236}">
                <a16:creationId xmlns:a16="http://schemas.microsoft.com/office/drawing/2014/main" id="{AAE034CB-40EE-96B9-B522-B970A4EBB662}"/>
              </a:ext>
            </a:extLst>
          </p:cNvPr>
          <p:cNvSpPr/>
          <p:nvPr/>
        </p:nvSpPr>
        <p:spPr>
          <a:xfrm rot="10800000">
            <a:off x="4453055" y="5453425"/>
            <a:ext cx="807003" cy="164177"/>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190077" y="5000586"/>
            <a:ext cx="807003" cy="153411"/>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Oval 94">
            <a:extLst>
              <a:ext uri="{FF2B5EF4-FFF2-40B4-BE49-F238E27FC236}">
                <a16:creationId xmlns:a16="http://schemas.microsoft.com/office/drawing/2014/main" id="{078377C7-48C2-6C05-ACBE-7EB283AF2CE0}"/>
              </a:ext>
            </a:extLst>
          </p:cNvPr>
          <p:cNvSpPr/>
          <p:nvPr/>
        </p:nvSpPr>
        <p:spPr>
          <a:xfrm rot="2054556">
            <a:off x="4455920" y="577316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BB7C278C-CFA3-30A7-C09A-FAF9D3652868}"/>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f there is lots of organic hydrogen why produce oil?…">
            <a:extLst>
              <a:ext uri="{FF2B5EF4-FFF2-40B4-BE49-F238E27FC236}">
                <a16:creationId xmlns:a16="http://schemas.microsoft.com/office/drawing/2014/main" id="{F072FBE2-7EE5-D120-6186-6C6E0B592200}"/>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New sigma bonds between carbons form.</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9" name="Title 1">
            <a:extLst>
              <a:ext uri="{FF2B5EF4-FFF2-40B4-BE49-F238E27FC236}">
                <a16:creationId xmlns:a16="http://schemas.microsoft.com/office/drawing/2014/main" id="{78CFE356-F9F5-F989-F613-25B656E3F4D0}"/>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3574908865"/>
      </p:ext>
    </p:extLst>
  </p:cSld>
  <p:clrMapOvr>
    <a:masterClrMapping/>
  </p:clrMapOvr>
  <p:transition spd="med"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a:stCxn id="90" idx="4"/>
            <a:endCxn id="86" idx="0"/>
          </p:cNvCxnSpPr>
          <p:nvPr/>
        </p:nvCxnSpPr>
        <p:spPr>
          <a:xfrm flipH="1">
            <a:off x="5530487" y="5234897"/>
            <a:ext cx="395305" cy="260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p:cNvCxnSpPr>
          <p:nvPr/>
        </p:nvCxnSpPr>
        <p:spPr>
          <a:xfrm>
            <a:off x="5421819" y="5703188"/>
            <a:ext cx="10812" cy="264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flipH="1" flipV="1">
            <a:off x="5528252" y="5616808"/>
            <a:ext cx="286420" cy="196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a:off x="5598483" y="5566576"/>
            <a:ext cx="383372" cy="32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a:endCxn id="89" idx="2"/>
          </p:cNvCxnSpPr>
          <p:nvPr/>
        </p:nvCxnSpPr>
        <p:spPr>
          <a:xfrm>
            <a:off x="4512780" y="5846394"/>
            <a:ext cx="246471" cy="21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endCxn id="94" idx="3"/>
          </p:cNvCxnSpPr>
          <p:nvPr/>
        </p:nvCxnSpPr>
        <p:spPr>
          <a:xfrm flipV="1">
            <a:off x="4909108" y="6103982"/>
            <a:ext cx="369328" cy="63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277330" y="5467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731170" y="5987551"/>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958327" y="550061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777408" y="5773537"/>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377841" y="594458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277277" y="602570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19503" y="4805571"/>
            <a:ext cx="354670" cy="360811"/>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301713" y="5744634"/>
            <a:ext cx="92590" cy="88571"/>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393942" y="5612384"/>
            <a:ext cx="198972" cy="210267"/>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65427" y="4817964"/>
            <a:ext cx="96211" cy="1021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886814" y="4901048"/>
            <a:ext cx="204558" cy="201485"/>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896946" y="511440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Block Arc 3">
            <a:extLst>
              <a:ext uri="{FF2B5EF4-FFF2-40B4-BE49-F238E27FC236}">
                <a16:creationId xmlns:a16="http://schemas.microsoft.com/office/drawing/2014/main" id="{AAE034CB-40EE-96B9-B522-B970A4EBB662}"/>
              </a:ext>
            </a:extLst>
          </p:cNvPr>
          <p:cNvSpPr/>
          <p:nvPr/>
        </p:nvSpPr>
        <p:spPr>
          <a:xfrm rot="10800000">
            <a:off x="4447327" y="5431248"/>
            <a:ext cx="807003" cy="260386"/>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189131" y="4960416"/>
            <a:ext cx="807003" cy="278029"/>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Oval 94">
            <a:extLst>
              <a:ext uri="{FF2B5EF4-FFF2-40B4-BE49-F238E27FC236}">
                <a16:creationId xmlns:a16="http://schemas.microsoft.com/office/drawing/2014/main" id="{078377C7-48C2-6C05-ACBE-7EB283AF2CE0}"/>
              </a:ext>
            </a:extLst>
          </p:cNvPr>
          <p:cNvSpPr/>
          <p:nvPr/>
        </p:nvSpPr>
        <p:spPr>
          <a:xfrm rot="2054556">
            <a:off x="4455920" y="577316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f there is lots of organic hydrogen why produce oil?…">
            <a:extLst>
              <a:ext uri="{FF2B5EF4-FFF2-40B4-BE49-F238E27FC236}">
                <a16:creationId xmlns:a16="http://schemas.microsoft.com/office/drawing/2014/main" id="{26DC9BF0-9FAA-A062-9FD1-F020FD81CE38}"/>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Linking hydrogen of methane is incorporated by water.</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sp>
        <p:nvSpPr>
          <p:cNvPr id="9" name="Title 1">
            <a:extLst>
              <a:ext uri="{FF2B5EF4-FFF2-40B4-BE49-F238E27FC236}">
                <a16:creationId xmlns:a16="http://schemas.microsoft.com/office/drawing/2014/main" id="{145367D3-91EA-EC68-6500-60656436874A}"/>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2208885327"/>
      </p:ext>
    </p:extLst>
  </p:cSld>
  <p:clrMapOvr>
    <a:masterClrMapping/>
  </p:clrMapOvr>
  <p:transition spd="med"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a:stCxn id="90" idx="4"/>
          </p:cNvCxnSpPr>
          <p:nvPr/>
        </p:nvCxnSpPr>
        <p:spPr>
          <a:xfrm flipH="1">
            <a:off x="5435038" y="5368720"/>
            <a:ext cx="540890" cy="230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a:stCxn id="89" idx="4"/>
          </p:cNvCxnSpPr>
          <p:nvPr/>
        </p:nvCxnSpPr>
        <p:spPr>
          <a:xfrm flipV="1">
            <a:off x="4802013" y="5924474"/>
            <a:ext cx="526482" cy="3589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p:cNvCxnSpPr>
          <p:nvPr/>
        </p:nvCxnSpPr>
        <p:spPr>
          <a:xfrm flipH="1" flipV="1">
            <a:off x="5445626" y="5658224"/>
            <a:ext cx="138433" cy="2391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a:off x="5598483" y="5566576"/>
            <a:ext cx="383372" cy="32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70C3-4762-955A-AF5E-7C57CB15786F}"/>
              </a:ext>
            </a:extLst>
          </p:cNvPr>
          <p:cNvCxnSpPr>
            <a:cxnSpLocks/>
            <a:endCxn id="89" idx="2"/>
          </p:cNvCxnSpPr>
          <p:nvPr/>
        </p:nvCxnSpPr>
        <p:spPr>
          <a:xfrm>
            <a:off x="4512780" y="5846394"/>
            <a:ext cx="246471" cy="2120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endCxn id="94" idx="3"/>
          </p:cNvCxnSpPr>
          <p:nvPr/>
        </p:nvCxnSpPr>
        <p:spPr>
          <a:xfrm>
            <a:off x="4897582" y="6152579"/>
            <a:ext cx="453673" cy="619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277330" y="5467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731170" y="5987551"/>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958327" y="5500613"/>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556170" y="589530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224970" y="586225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350096" y="6136234"/>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22978" y="4804501"/>
            <a:ext cx="347719" cy="350598"/>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301713" y="5744634"/>
            <a:ext cx="92590" cy="88571"/>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386530" y="5636446"/>
            <a:ext cx="144656" cy="167190"/>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65427" y="4817964"/>
            <a:ext cx="96211" cy="1021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02802" y="4894807"/>
            <a:ext cx="168309" cy="155824"/>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7082" y="5248227"/>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Block Arc 3">
            <a:extLst>
              <a:ext uri="{FF2B5EF4-FFF2-40B4-BE49-F238E27FC236}">
                <a16:creationId xmlns:a16="http://schemas.microsoft.com/office/drawing/2014/main" id="{AAE034CB-40EE-96B9-B522-B970A4EBB662}"/>
              </a:ext>
            </a:extLst>
          </p:cNvPr>
          <p:cNvSpPr/>
          <p:nvPr/>
        </p:nvSpPr>
        <p:spPr>
          <a:xfrm rot="10800000">
            <a:off x="4411198" y="5530160"/>
            <a:ext cx="843132" cy="161474"/>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258600" y="5069469"/>
            <a:ext cx="807003" cy="124721"/>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Oval 94">
            <a:extLst>
              <a:ext uri="{FF2B5EF4-FFF2-40B4-BE49-F238E27FC236}">
                <a16:creationId xmlns:a16="http://schemas.microsoft.com/office/drawing/2014/main" id="{078377C7-48C2-6C05-ACBE-7EB283AF2CE0}"/>
              </a:ext>
            </a:extLst>
          </p:cNvPr>
          <p:cNvSpPr/>
          <p:nvPr/>
        </p:nvSpPr>
        <p:spPr>
          <a:xfrm rot="2054556">
            <a:off x="4455920" y="577316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If there is lots of organic hydrogen why produce oil?…">
            <a:extLst>
              <a:ext uri="{FF2B5EF4-FFF2-40B4-BE49-F238E27FC236}">
                <a16:creationId xmlns:a16="http://schemas.microsoft.com/office/drawing/2014/main" id="{F74F0E04-2814-F0F7-B320-18419E0DF635}"/>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Hydrogen bond simultaneously weakens.</a:t>
            </a:r>
          </a:p>
          <a:p>
            <a:pPr marL="277368" indent="-277368" defTabSz="1109444">
              <a:spcBef>
                <a:spcPts val="2000"/>
              </a:spcBef>
              <a:defRPr sz="4368"/>
            </a:pPr>
            <a:endParaRPr lang="en-GB" sz="2400" dirty="0"/>
          </a:p>
        </p:txBody>
      </p:sp>
      <p:sp>
        <p:nvSpPr>
          <p:cNvPr id="9" name="Title 1">
            <a:extLst>
              <a:ext uri="{FF2B5EF4-FFF2-40B4-BE49-F238E27FC236}">
                <a16:creationId xmlns:a16="http://schemas.microsoft.com/office/drawing/2014/main" id="{2ED1198C-3F74-0FE2-F9D6-737366D29331}"/>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3738922452"/>
      </p:ext>
    </p:extLst>
  </p:cSld>
  <p:clrMapOvr>
    <a:masterClrMapping/>
  </p:clrMapOvr>
  <p:transition spd="med"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AAE034CB-40EE-96B9-B522-B970A4EBB662}"/>
              </a:ext>
            </a:extLst>
          </p:cNvPr>
          <p:cNvSpPr/>
          <p:nvPr/>
        </p:nvSpPr>
        <p:spPr>
          <a:xfrm rot="10800000">
            <a:off x="4283783" y="5520244"/>
            <a:ext cx="1060915" cy="223475"/>
          </a:xfrm>
          <a:prstGeom prst="blockArc">
            <a:avLst>
              <a:gd name="adj1" fmla="val 10756417"/>
              <a:gd name="adj2" fmla="val 0"/>
              <a:gd name="adj3" fmla="val 25000"/>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262712" y="5044205"/>
            <a:ext cx="845982" cy="240275"/>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p:cNvCxnSpPr>
          <p:nvPr/>
        </p:nvCxnSpPr>
        <p:spPr>
          <a:xfrm flipH="1">
            <a:off x="5408929" y="5408553"/>
            <a:ext cx="540890" cy="2306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p:cNvCxnSpPr>
          <p:nvPr/>
        </p:nvCxnSpPr>
        <p:spPr>
          <a:xfrm flipV="1">
            <a:off x="4815184" y="5907057"/>
            <a:ext cx="526482" cy="3589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a:stCxn id="92" idx="1"/>
          </p:cNvCxnSpPr>
          <p:nvPr/>
        </p:nvCxnSpPr>
        <p:spPr>
          <a:xfrm flipH="1" flipV="1">
            <a:off x="5445626" y="5658224"/>
            <a:ext cx="55768" cy="40608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flipV="1">
            <a:off x="5598483" y="5599364"/>
            <a:ext cx="334160" cy="14435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endCxn id="94" idx="3"/>
          </p:cNvCxnSpPr>
          <p:nvPr/>
        </p:nvCxnSpPr>
        <p:spPr>
          <a:xfrm>
            <a:off x="4925291" y="6152579"/>
            <a:ext cx="246752" cy="3526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277330" y="5467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784966" y="6053364"/>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896795" y="568855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447743" y="606314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224970" y="586225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170884" y="642691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22978" y="4804501"/>
            <a:ext cx="347719" cy="350598"/>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301713" y="5744634"/>
            <a:ext cx="92590" cy="88571"/>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a:off x="4381341" y="5653292"/>
            <a:ext cx="97634" cy="134260"/>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65427" y="4817964"/>
            <a:ext cx="96211" cy="1021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15971" y="4881254"/>
            <a:ext cx="111143" cy="126628"/>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8385" y="534436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455920" y="577316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3BFF9A0-DEC9-53B9-BC13-416DA807508E}"/>
              </a:ext>
            </a:extLst>
          </p:cNvPr>
          <p:cNvCxnSpPr>
            <a:cxnSpLocks/>
            <a:stCxn id="95" idx="2"/>
          </p:cNvCxnSpPr>
          <p:nvPr/>
        </p:nvCxnSpPr>
        <p:spPr>
          <a:xfrm flipH="1" flipV="1">
            <a:off x="4230439" y="5685427"/>
            <a:ext cx="236915" cy="1165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If there is lots of organic hydrogen why produce oil?…">
            <a:extLst>
              <a:ext uri="{FF2B5EF4-FFF2-40B4-BE49-F238E27FC236}">
                <a16:creationId xmlns:a16="http://schemas.microsoft.com/office/drawing/2014/main" id="{45A8AF77-6A05-D76A-C238-D2246327D3E2}"/>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Water detaches as sigma bonds strengthen. The remaining methyl radical begins to disassociate.</a:t>
            </a:r>
          </a:p>
          <a:p>
            <a:pPr marL="277368" indent="-277368" defTabSz="1109444">
              <a:spcBef>
                <a:spcPts val="2000"/>
              </a:spcBef>
              <a:defRPr sz="4368"/>
            </a:pPr>
            <a:endParaRPr lang="en-GB" sz="2400" dirty="0"/>
          </a:p>
        </p:txBody>
      </p:sp>
      <p:sp>
        <p:nvSpPr>
          <p:cNvPr id="12" name="Title 1">
            <a:extLst>
              <a:ext uri="{FF2B5EF4-FFF2-40B4-BE49-F238E27FC236}">
                <a16:creationId xmlns:a16="http://schemas.microsoft.com/office/drawing/2014/main" id="{3FEF5D64-A516-62A3-F58B-4E9B4631C3A0}"/>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1798162356"/>
      </p:ext>
    </p:extLst>
  </p:cSld>
  <p:clrMapOvr>
    <a:masterClrMapping/>
  </p:clrMapOvr>
  <p:transition spd="med"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BFF9A0-DEC9-53B9-BC13-416DA807508E}"/>
              </a:ext>
            </a:extLst>
          </p:cNvPr>
          <p:cNvCxnSpPr>
            <a:cxnSpLocks/>
            <a:stCxn id="95" idx="1"/>
          </p:cNvCxnSpPr>
          <p:nvPr/>
        </p:nvCxnSpPr>
        <p:spPr>
          <a:xfrm flipV="1">
            <a:off x="4125871" y="5618546"/>
            <a:ext cx="83517" cy="37758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Block Arc 3">
            <a:extLst>
              <a:ext uri="{FF2B5EF4-FFF2-40B4-BE49-F238E27FC236}">
                <a16:creationId xmlns:a16="http://schemas.microsoft.com/office/drawing/2014/main" id="{AAE034CB-40EE-96B9-B522-B970A4EBB662}"/>
              </a:ext>
            </a:extLst>
          </p:cNvPr>
          <p:cNvSpPr/>
          <p:nvPr/>
        </p:nvSpPr>
        <p:spPr>
          <a:xfrm rot="11023809">
            <a:off x="4312369" y="5464989"/>
            <a:ext cx="1060915" cy="297329"/>
          </a:xfrm>
          <a:prstGeom prst="blockArc">
            <a:avLst>
              <a:gd name="adj1" fmla="val 10756417"/>
              <a:gd name="adj2" fmla="val 0"/>
              <a:gd name="adj3" fmla="val 25000"/>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187707" y="4988657"/>
            <a:ext cx="942413" cy="307411"/>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p:cNvCxnSpPr>
          <p:nvPr/>
        </p:nvCxnSpPr>
        <p:spPr>
          <a:xfrm flipH="1">
            <a:off x="5408929" y="5408553"/>
            <a:ext cx="540890" cy="2306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a:stCxn id="89" idx="2"/>
          </p:cNvCxnSpPr>
          <p:nvPr/>
        </p:nvCxnSpPr>
        <p:spPr>
          <a:xfrm flipH="1" flipV="1">
            <a:off x="4661075" y="6069236"/>
            <a:ext cx="267051" cy="285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a:stCxn id="92" idx="1"/>
          </p:cNvCxnSpPr>
          <p:nvPr/>
        </p:nvCxnSpPr>
        <p:spPr>
          <a:xfrm flipH="1" flipV="1">
            <a:off x="5445626" y="5658224"/>
            <a:ext cx="55768" cy="40608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endCxn id="86" idx="7"/>
          </p:cNvCxnSpPr>
          <p:nvPr/>
        </p:nvCxnSpPr>
        <p:spPr>
          <a:xfrm flipH="1" flipV="1">
            <a:off x="5621362" y="5613654"/>
            <a:ext cx="334160" cy="14435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stCxn id="89" idx="6"/>
            <a:endCxn id="94" idx="2"/>
          </p:cNvCxnSpPr>
          <p:nvPr/>
        </p:nvCxnSpPr>
        <p:spPr>
          <a:xfrm flipV="1">
            <a:off x="5195964" y="6480815"/>
            <a:ext cx="425213" cy="561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300209" y="548189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4900045" y="6283835"/>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896795" y="568855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447743" y="606314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4562857" y="5994967"/>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609743" y="6451969"/>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49174" y="4796094"/>
            <a:ext cx="294233" cy="273968"/>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316933" y="5738078"/>
            <a:ext cx="56084"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flipV="1">
            <a:off x="4436283" y="5609197"/>
            <a:ext cx="47964"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78942" y="4813242"/>
            <a:ext cx="67366" cy="62972"/>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35976" y="4872124"/>
            <a:ext cx="61502" cy="708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8385" y="534436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072220" y="599496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f there is lots of organic hydrogen why produce oil?…">
            <a:extLst>
              <a:ext uri="{FF2B5EF4-FFF2-40B4-BE49-F238E27FC236}">
                <a16:creationId xmlns:a16="http://schemas.microsoft.com/office/drawing/2014/main" id="{1782E464-51E6-229F-B9E6-0A1F736D8A7D}"/>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Hydrogen bonds weaken further for all hydrogen atoms.</a:t>
            </a:r>
          </a:p>
          <a:p>
            <a:pPr marL="277368" indent="-277368" defTabSz="1109444">
              <a:spcBef>
                <a:spcPts val="2000"/>
              </a:spcBef>
              <a:defRPr sz="4368"/>
            </a:pPr>
            <a:r>
              <a:rPr lang="en-GB" sz="2400" dirty="0"/>
              <a:t>Active sites weaken as sigma bonds form.</a:t>
            </a:r>
          </a:p>
          <a:p>
            <a:pPr marL="277368" indent="-277368" defTabSz="1109444">
              <a:spcBef>
                <a:spcPts val="2000"/>
              </a:spcBef>
              <a:defRPr sz="4368"/>
            </a:pPr>
            <a:endParaRPr lang="en-GB" sz="2400" dirty="0"/>
          </a:p>
        </p:txBody>
      </p:sp>
      <p:sp>
        <p:nvSpPr>
          <p:cNvPr id="12" name="Title 1">
            <a:extLst>
              <a:ext uri="{FF2B5EF4-FFF2-40B4-BE49-F238E27FC236}">
                <a16:creationId xmlns:a16="http://schemas.microsoft.com/office/drawing/2014/main" id="{D7116454-4CD0-E0EA-8A94-8C162D59F945}"/>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355271392"/>
      </p:ext>
    </p:extLst>
  </p:cSld>
  <p:clrMapOvr>
    <a:masterClrMapping/>
  </p:clrMapOvr>
  <p:transition spd="med"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BFF9A0-DEC9-53B9-BC13-416DA807508E}"/>
              </a:ext>
            </a:extLst>
          </p:cNvPr>
          <p:cNvCxnSpPr>
            <a:cxnSpLocks/>
            <a:stCxn id="95" idx="1"/>
          </p:cNvCxnSpPr>
          <p:nvPr/>
        </p:nvCxnSpPr>
        <p:spPr>
          <a:xfrm flipH="1" flipV="1">
            <a:off x="4240027" y="5634377"/>
            <a:ext cx="105551" cy="37731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Block Arc 3">
            <a:extLst>
              <a:ext uri="{FF2B5EF4-FFF2-40B4-BE49-F238E27FC236}">
                <a16:creationId xmlns:a16="http://schemas.microsoft.com/office/drawing/2014/main" id="{AAE034CB-40EE-96B9-B522-B970A4EBB662}"/>
              </a:ext>
            </a:extLst>
          </p:cNvPr>
          <p:cNvSpPr/>
          <p:nvPr/>
        </p:nvSpPr>
        <p:spPr>
          <a:xfrm rot="11023809">
            <a:off x="4312369" y="5464989"/>
            <a:ext cx="1060915" cy="297329"/>
          </a:xfrm>
          <a:prstGeom prst="blockArc">
            <a:avLst>
              <a:gd name="adj1" fmla="val 10756417"/>
              <a:gd name="adj2" fmla="val 0"/>
              <a:gd name="adj3" fmla="val 25000"/>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187707" y="4988657"/>
            <a:ext cx="942413" cy="307411"/>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0158CA99-7921-62AA-EBE5-966E0E3E47D8}"/>
              </a:ext>
            </a:extLst>
          </p:cNvPr>
          <p:cNvCxnSpPr>
            <a:cxnSpLocks/>
          </p:cNvCxnSpPr>
          <p:nvPr/>
        </p:nvCxnSpPr>
        <p:spPr>
          <a:xfrm flipH="1">
            <a:off x="5408929" y="5408553"/>
            <a:ext cx="540890" cy="2306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93A38C-D43F-BFB1-1A68-DA08A8105EDF}"/>
              </a:ext>
            </a:extLst>
          </p:cNvPr>
          <p:cNvCxnSpPr>
            <a:cxnSpLocks/>
            <a:stCxn id="89" idx="2"/>
          </p:cNvCxnSpPr>
          <p:nvPr/>
        </p:nvCxnSpPr>
        <p:spPr>
          <a:xfrm flipH="1" flipV="1">
            <a:off x="4838369" y="6164206"/>
            <a:ext cx="267051" cy="285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a:stCxn id="92" idx="1"/>
          </p:cNvCxnSpPr>
          <p:nvPr/>
        </p:nvCxnSpPr>
        <p:spPr>
          <a:xfrm flipV="1">
            <a:off x="5293309" y="5685671"/>
            <a:ext cx="164633" cy="32208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stCxn id="91" idx="3"/>
            <a:endCxn id="86" idx="7"/>
          </p:cNvCxnSpPr>
          <p:nvPr/>
        </p:nvCxnSpPr>
        <p:spPr>
          <a:xfrm flipH="1" flipV="1">
            <a:off x="5621362" y="5613654"/>
            <a:ext cx="299124" cy="900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stCxn id="89" idx="6"/>
            <a:endCxn id="94" idx="2"/>
          </p:cNvCxnSpPr>
          <p:nvPr/>
        </p:nvCxnSpPr>
        <p:spPr>
          <a:xfrm>
            <a:off x="5373258" y="6631962"/>
            <a:ext cx="343233" cy="366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300209" y="548189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5077339" y="6378805"/>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919327" y="562539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239658" y="6006595"/>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4806711" y="6135210"/>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705057" y="6639745"/>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65754" y="4781871"/>
            <a:ext cx="231484" cy="234369"/>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316933" y="5738078"/>
            <a:ext cx="56084"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flipV="1">
            <a:off x="4436283" y="5609197"/>
            <a:ext cx="47964"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78942" y="4813242"/>
            <a:ext cx="67366" cy="62972"/>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35976" y="4872124"/>
            <a:ext cx="61502" cy="708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8385" y="534436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291927" y="6010529"/>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f there is lots of organic hydrogen why produce oil?…">
            <a:extLst>
              <a:ext uri="{FF2B5EF4-FFF2-40B4-BE49-F238E27FC236}">
                <a16:creationId xmlns:a16="http://schemas.microsoft.com/office/drawing/2014/main" id="{ADF9E30B-C9EB-031D-E8C7-B64F5D2E972D}"/>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Sigma bonds strengthen.</a:t>
            </a:r>
          </a:p>
          <a:p>
            <a:pPr marL="277368" indent="-277368" defTabSz="1109444">
              <a:spcBef>
                <a:spcPts val="2000"/>
              </a:spcBef>
              <a:defRPr sz="4368"/>
            </a:pPr>
            <a:r>
              <a:rPr lang="en-GB" sz="2400" dirty="0"/>
              <a:t>The remaining methyl radical begins to disassociate.</a:t>
            </a:r>
          </a:p>
          <a:p>
            <a:pPr marL="277368" indent="-277368" defTabSz="1109444">
              <a:spcBef>
                <a:spcPts val="2000"/>
              </a:spcBef>
              <a:defRPr sz="4368"/>
            </a:pPr>
            <a:endParaRPr lang="en-GB" sz="2400" dirty="0"/>
          </a:p>
        </p:txBody>
      </p:sp>
      <p:sp>
        <p:nvSpPr>
          <p:cNvPr id="12" name="Title 1">
            <a:extLst>
              <a:ext uri="{FF2B5EF4-FFF2-40B4-BE49-F238E27FC236}">
                <a16:creationId xmlns:a16="http://schemas.microsoft.com/office/drawing/2014/main" id="{DFAF2888-B3D4-F93A-A150-4B3EFFC1E553}"/>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2636146732"/>
      </p:ext>
    </p:extLst>
  </p:cSld>
  <p:clrMapOvr>
    <a:masterClrMapping/>
  </p:clrMapOvr>
  <p:transition spd="med"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BFF9A0-DEC9-53B9-BC13-416DA807508E}"/>
              </a:ext>
            </a:extLst>
          </p:cNvPr>
          <p:cNvCxnSpPr>
            <a:cxnSpLocks/>
            <a:stCxn id="95" idx="1"/>
            <a:endCxn id="74" idx="5"/>
          </p:cNvCxnSpPr>
          <p:nvPr/>
        </p:nvCxnSpPr>
        <p:spPr>
          <a:xfrm flipH="1" flipV="1">
            <a:off x="4323086" y="5735553"/>
            <a:ext cx="153881" cy="27200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Block Arc 3">
            <a:extLst>
              <a:ext uri="{FF2B5EF4-FFF2-40B4-BE49-F238E27FC236}">
                <a16:creationId xmlns:a16="http://schemas.microsoft.com/office/drawing/2014/main" id="{AAE034CB-40EE-96B9-B522-B970A4EBB662}"/>
              </a:ext>
            </a:extLst>
          </p:cNvPr>
          <p:cNvSpPr/>
          <p:nvPr/>
        </p:nvSpPr>
        <p:spPr>
          <a:xfrm rot="11023809">
            <a:off x="4312369" y="5464989"/>
            <a:ext cx="1060915" cy="297329"/>
          </a:xfrm>
          <a:prstGeom prst="blockArc">
            <a:avLst>
              <a:gd name="adj1" fmla="val 10756417"/>
              <a:gd name="adj2" fmla="val 0"/>
              <a:gd name="adj3" fmla="val 25000"/>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220D0E2B-DF34-6182-2C14-086C53BEB525}"/>
              </a:ext>
            </a:extLst>
          </p:cNvPr>
          <p:cNvSpPr/>
          <p:nvPr/>
        </p:nvSpPr>
        <p:spPr>
          <a:xfrm rot="6900179">
            <a:off x="5187707" y="4988657"/>
            <a:ext cx="942413" cy="307411"/>
          </a:xfrm>
          <a:prstGeom prst="blockArc">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B993A38C-D43F-BFB1-1A68-DA08A8105EDF}"/>
              </a:ext>
            </a:extLst>
          </p:cNvPr>
          <p:cNvCxnSpPr>
            <a:cxnSpLocks/>
            <a:stCxn id="89" idx="2"/>
          </p:cNvCxnSpPr>
          <p:nvPr/>
        </p:nvCxnSpPr>
        <p:spPr>
          <a:xfrm flipH="1" flipV="1">
            <a:off x="5065745" y="6235867"/>
            <a:ext cx="267051" cy="285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629E52-BFDA-BF7F-AB12-C85ED1489F8B}"/>
              </a:ext>
            </a:extLst>
          </p:cNvPr>
          <p:cNvCxnSpPr>
            <a:cxnSpLocks/>
            <a:stCxn id="92" idx="0"/>
          </p:cNvCxnSpPr>
          <p:nvPr/>
        </p:nvCxnSpPr>
        <p:spPr>
          <a:xfrm flipV="1">
            <a:off x="5157645" y="5754757"/>
            <a:ext cx="204966" cy="26307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335C10-30AC-2C53-E807-5921A6185810}"/>
              </a:ext>
            </a:extLst>
          </p:cNvPr>
          <p:cNvCxnSpPr>
            <a:cxnSpLocks/>
            <a:stCxn id="91" idx="3"/>
            <a:endCxn id="86" idx="7"/>
          </p:cNvCxnSpPr>
          <p:nvPr/>
        </p:nvCxnSpPr>
        <p:spPr>
          <a:xfrm flipH="1" flipV="1">
            <a:off x="5621362" y="5613654"/>
            <a:ext cx="299124" cy="900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stCxn id="89" idx="6"/>
            <a:endCxn id="94" idx="2"/>
          </p:cNvCxnSpPr>
          <p:nvPr/>
        </p:nvCxnSpPr>
        <p:spPr>
          <a:xfrm>
            <a:off x="5600634" y="6703623"/>
            <a:ext cx="343233" cy="366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BA2DDE8-B8E3-23D8-33F9-B7EF431913B7}"/>
              </a:ext>
            </a:extLst>
          </p:cNvPr>
          <p:cNvSpPr/>
          <p:nvPr/>
        </p:nvSpPr>
        <p:spPr>
          <a:xfrm rot="2054556">
            <a:off x="5300209" y="548189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C4A9979B-262B-7D87-132C-B20660449E5A}"/>
              </a:ext>
            </a:extLst>
          </p:cNvPr>
          <p:cNvSpPr/>
          <p:nvPr/>
        </p:nvSpPr>
        <p:spPr>
          <a:xfrm rot="2054556">
            <a:off x="5304715" y="6450466"/>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919327" y="562539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5054564" y="6006397"/>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034087" y="620687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5932433" y="671140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65754" y="4781871"/>
            <a:ext cx="231484" cy="234369"/>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AA87C21-6F96-F951-6F10-FE298658CB2D}"/>
              </a:ext>
            </a:extLst>
          </p:cNvPr>
          <p:cNvSpPr/>
          <p:nvPr/>
        </p:nvSpPr>
        <p:spPr>
          <a:xfrm rot="2054556">
            <a:off x="4316933" y="5738078"/>
            <a:ext cx="56084"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5" name="Oval 14">
            <a:extLst>
              <a:ext uri="{FF2B5EF4-FFF2-40B4-BE49-F238E27FC236}">
                <a16:creationId xmlns:a16="http://schemas.microsoft.com/office/drawing/2014/main" id="{D8051807-F043-41EA-CEDD-4499CF47E658}"/>
              </a:ext>
            </a:extLst>
          </p:cNvPr>
          <p:cNvSpPr/>
          <p:nvPr/>
        </p:nvSpPr>
        <p:spPr>
          <a:xfrm rot="2054556" flipV="1">
            <a:off x="4436283" y="5609197"/>
            <a:ext cx="47964"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6" name="Oval 15">
            <a:extLst>
              <a:ext uri="{FF2B5EF4-FFF2-40B4-BE49-F238E27FC236}">
                <a16:creationId xmlns:a16="http://schemas.microsoft.com/office/drawing/2014/main" id="{7B665D57-7569-6629-E8C0-215047C0CA46}"/>
              </a:ext>
            </a:extLst>
          </p:cNvPr>
          <p:cNvSpPr/>
          <p:nvPr/>
        </p:nvSpPr>
        <p:spPr>
          <a:xfrm rot="2054556">
            <a:off x="6078942" y="4813242"/>
            <a:ext cx="67366" cy="62972"/>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17" name="Oval 16">
            <a:extLst>
              <a:ext uri="{FF2B5EF4-FFF2-40B4-BE49-F238E27FC236}">
                <a16:creationId xmlns:a16="http://schemas.microsoft.com/office/drawing/2014/main" id="{360EDDA4-A78E-6FFA-042F-9DC13F89EB22}"/>
              </a:ext>
            </a:extLst>
          </p:cNvPr>
          <p:cNvSpPr/>
          <p:nvPr/>
        </p:nvSpPr>
        <p:spPr>
          <a:xfrm rot="2054556">
            <a:off x="5935976" y="4872124"/>
            <a:ext cx="61502" cy="708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00B050"/>
              </a:solidFill>
            </a:endParaRPr>
          </a:p>
        </p:txBody>
      </p:sp>
      <p:sp>
        <p:nvSpPr>
          <p:cNvPr id="90" name="Oval 89">
            <a:extLst>
              <a:ext uri="{FF2B5EF4-FFF2-40B4-BE49-F238E27FC236}">
                <a16:creationId xmlns:a16="http://schemas.microsoft.com/office/drawing/2014/main" id="{9E907C52-F7D6-04F3-4185-6391E0A25DAC}"/>
              </a:ext>
            </a:extLst>
          </p:cNvPr>
          <p:cNvSpPr/>
          <p:nvPr/>
        </p:nvSpPr>
        <p:spPr>
          <a:xfrm rot="2054556">
            <a:off x="5946171" y="5404747"/>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423316" y="6006397"/>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f there is lots of organic hydrogen why produce oil?…">
            <a:extLst>
              <a:ext uri="{FF2B5EF4-FFF2-40B4-BE49-F238E27FC236}">
                <a16:creationId xmlns:a16="http://schemas.microsoft.com/office/drawing/2014/main" id="{8DC9F267-1D27-41B0-2666-F04604C8520C}"/>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The first of the methyl hydrogen atoms </a:t>
            </a:r>
            <a:r>
              <a:rPr lang="en-GB" sz="2400" dirty="0" err="1"/>
              <a:t>detatches</a:t>
            </a:r>
            <a:r>
              <a:rPr lang="en-GB" sz="2400" dirty="0"/>
              <a:t>.</a:t>
            </a:r>
          </a:p>
          <a:p>
            <a:pPr marL="277368" indent="-277368" defTabSz="1109444">
              <a:spcBef>
                <a:spcPts val="2000"/>
              </a:spcBef>
              <a:defRPr sz="4368"/>
            </a:pPr>
            <a:r>
              <a:rPr lang="en-GB" sz="2400" dirty="0"/>
              <a:t>Rapidly followed by any remaining.</a:t>
            </a:r>
          </a:p>
          <a:p>
            <a:pPr marL="277368" indent="-277368" defTabSz="1109444">
              <a:spcBef>
                <a:spcPts val="2000"/>
              </a:spcBef>
              <a:defRPr sz="4368"/>
            </a:pPr>
            <a:endParaRPr lang="en-GB" sz="2400" dirty="0"/>
          </a:p>
        </p:txBody>
      </p:sp>
      <p:sp>
        <p:nvSpPr>
          <p:cNvPr id="13" name="Title 1">
            <a:extLst>
              <a:ext uri="{FF2B5EF4-FFF2-40B4-BE49-F238E27FC236}">
                <a16:creationId xmlns:a16="http://schemas.microsoft.com/office/drawing/2014/main" id="{95CB036C-9386-CAC9-2671-81BAF3439023}"/>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996446512"/>
      </p:ext>
    </p:extLst>
  </p:cSld>
  <p:clrMapOvr>
    <a:masterClrMapping/>
  </p:clrMapOvr>
  <p:transition spd="med" advClick="0" advTm="2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E1C74F76-5DE0-D3FC-4229-A2C2F2A3748E}"/>
              </a:ext>
            </a:extLst>
          </p:cNvPr>
          <p:cNvCxnSpPr>
            <a:cxnSpLocks/>
          </p:cNvCxnSpPr>
          <p:nvPr/>
        </p:nvCxnSpPr>
        <p:spPr>
          <a:xfrm flipV="1">
            <a:off x="4222583" y="5608515"/>
            <a:ext cx="1213744" cy="100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F74855-C001-A34E-2B0C-B9B75FCCF8C0}"/>
              </a:ext>
            </a:extLst>
          </p:cNvPr>
          <p:cNvCxnSpPr>
            <a:cxnSpLocks/>
          </p:cNvCxnSpPr>
          <p:nvPr/>
        </p:nvCxnSpPr>
        <p:spPr>
          <a:xfrm flipH="1">
            <a:off x="5475185" y="4693676"/>
            <a:ext cx="508913" cy="9148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BA2DDE8-B8E3-23D8-33F9-B7EF431913B7}"/>
              </a:ext>
            </a:extLst>
          </p:cNvPr>
          <p:cNvSpPr/>
          <p:nvPr/>
        </p:nvSpPr>
        <p:spPr>
          <a:xfrm rot="2054556">
            <a:off x="5300209" y="548189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848381E-B5BC-26D3-3B28-4FB00FE6FAAD}"/>
              </a:ext>
            </a:extLst>
          </p:cNvPr>
          <p:cNvSpPr/>
          <p:nvPr/>
        </p:nvSpPr>
        <p:spPr>
          <a:xfrm rot="2054556">
            <a:off x="5923358" y="5717039"/>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34A5FCB1-BE40-808F-4CC3-FF368EB9B790}"/>
              </a:ext>
            </a:extLst>
          </p:cNvPr>
          <p:cNvSpPr/>
          <p:nvPr/>
        </p:nvSpPr>
        <p:spPr>
          <a:xfrm rot="2054556">
            <a:off x="4922890" y="600639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EF61A1D5-F543-0049-E78D-CC431C088C26}"/>
              </a:ext>
            </a:extLst>
          </p:cNvPr>
          <p:cNvGrpSpPr/>
          <p:nvPr/>
        </p:nvGrpSpPr>
        <p:grpSpPr>
          <a:xfrm>
            <a:off x="5465046" y="6163856"/>
            <a:ext cx="1030273" cy="636462"/>
            <a:chOff x="5465046" y="6163856"/>
            <a:chExt cx="1030273" cy="636462"/>
          </a:xfrm>
        </p:grpSpPr>
        <p:cxnSp>
          <p:nvCxnSpPr>
            <p:cNvPr id="36" name="Straight Connector 35">
              <a:extLst>
                <a:ext uri="{FF2B5EF4-FFF2-40B4-BE49-F238E27FC236}">
                  <a16:creationId xmlns:a16="http://schemas.microsoft.com/office/drawing/2014/main" id="{B993A38C-D43F-BFB1-1A68-DA08A8105EDF}"/>
                </a:ext>
              </a:extLst>
            </p:cNvPr>
            <p:cNvCxnSpPr>
              <a:cxnSpLocks/>
              <a:stCxn id="89" idx="2"/>
            </p:cNvCxnSpPr>
            <p:nvPr/>
          </p:nvCxnSpPr>
          <p:spPr>
            <a:xfrm flipH="1" flipV="1">
              <a:off x="5496704" y="6192852"/>
              <a:ext cx="267051" cy="285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A0B387-C05D-3E52-9768-3595193120A2}"/>
                </a:ext>
              </a:extLst>
            </p:cNvPr>
            <p:cNvCxnSpPr>
              <a:cxnSpLocks/>
              <a:stCxn id="89" idx="6"/>
              <a:endCxn id="94" idx="2"/>
            </p:cNvCxnSpPr>
            <p:nvPr/>
          </p:nvCxnSpPr>
          <p:spPr>
            <a:xfrm>
              <a:off x="6031593" y="6660608"/>
              <a:ext cx="343233" cy="366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C4A9979B-262B-7D87-132C-B20660449E5A}"/>
                </a:ext>
              </a:extLst>
            </p:cNvPr>
            <p:cNvSpPr/>
            <p:nvPr/>
          </p:nvSpPr>
          <p:spPr>
            <a:xfrm rot="2054556">
              <a:off x="5735674" y="6407451"/>
              <a:ext cx="324000" cy="32400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8456EB9-FC29-48B1-EFAF-A6C2028A0B14}"/>
                </a:ext>
              </a:extLst>
            </p:cNvPr>
            <p:cNvSpPr/>
            <p:nvPr/>
          </p:nvSpPr>
          <p:spPr>
            <a:xfrm rot="2054556">
              <a:off x="5465046" y="6163856"/>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7FB0457-8DB5-7F4A-9691-C0F8AA5AF065}"/>
                </a:ext>
              </a:extLst>
            </p:cNvPr>
            <p:cNvSpPr/>
            <p:nvPr/>
          </p:nvSpPr>
          <p:spPr>
            <a:xfrm rot="2054556">
              <a:off x="6363392" y="6668391"/>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191682" y="4830366"/>
            <a:ext cx="190617" cy="193861"/>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E907C52-F7D6-04F3-4185-6391E0A25DAC}"/>
              </a:ext>
            </a:extLst>
          </p:cNvPr>
          <p:cNvSpPr/>
          <p:nvPr/>
        </p:nvSpPr>
        <p:spPr>
          <a:xfrm rot="2054556">
            <a:off x="5965630" y="554255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506210" y="600639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If there is lots of organic hydrogen why produce oil?…">
            <a:extLst>
              <a:ext uri="{FF2B5EF4-FFF2-40B4-BE49-F238E27FC236}">
                <a16:creationId xmlns:a16="http://schemas.microsoft.com/office/drawing/2014/main" id="{522C1467-7019-512B-E0B3-423CD4FECC33}"/>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Detached hydrogen atoms react to form diatomic hydrogen.</a:t>
            </a:r>
          </a:p>
          <a:p>
            <a:pPr marL="277368" indent="-277368" defTabSz="1109444">
              <a:spcBef>
                <a:spcPts val="2000"/>
              </a:spcBef>
              <a:defRPr sz="4368"/>
            </a:pPr>
            <a:endParaRPr lang="en-GB" sz="2400" dirty="0"/>
          </a:p>
        </p:txBody>
      </p:sp>
      <p:sp>
        <p:nvSpPr>
          <p:cNvPr id="5" name="Title 1">
            <a:extLst>
              <a:ext uri="{FF2B5EF4-FFF2-40B4-BE49-F238E27FC236}">
                <a16:creationId xmlns:a16="http://schemas.microsoft.com/office/drawing/2014/main" id="{BF109FE1-CF83-6925-50BD-2E6221E2A616}"/>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2008667684"/>
      </p:ext>
    </p:extLst>
  </p:cSld>
  <p:clrMapOvr>
    <a:masterClrMapping/>
  </p:clrMapOvr>
  <p:transition spd="med"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11111E-6 L 0.56524 -0.40509 " pathEditMode="relative" rAng="0" ptsTypes="AA">
                                      <p:cBhvr>
                                        <p:cTn id="6" dur="2000" fill="hold"/>
                                        <p:tgtEl>
                                          <p:spTgt spid="14"/>
                                        </p:tgtEl>
                                        <p:attrNameLst>
                                          <p:attrName>ppt_x</p:attrName>
                                          <p:attrName>ppt_y</p:attrName>
                                        </p:attrNameLst>
                                      </p:cBhvr>
                                      <p:rCtr x="28255" y="-20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E1C74F76-5DE0-D3FC-4229-A2C2F2A3748E}"/>
              </a:ext>
            </a:extLst>
          </p:cNvPr>
          <p:cNvCxnSpPr>
            <a:cxnSpLocks/>
          </p:cNvCxnSpPr>
          <p:nvPr/>
        </p:nvCxnSpPr>
        <p:spPr>
          <a:xfrm flipV="1">
            <a:off x="4222583" y="5608515"/>
            <a:ext cx="1213744" cy="100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F74855-C001-A34E-2B0C-B9B75FCCF8C0}"/>
              </a:ext>
            </a:extLst>
          </p:cNvPr>
          <p:cNvCxnSpPr>
            <a:cxnSpLocks/>
          </p:cNvCxnSpPr>
          <p:nvPr/>
        </p:nvCxnSpPr>
        <p:spPr>
          <a:xfrm flipH="1">
            <a:off x="5475185" y="4693676"/>
            <a:ext cx="508913" cy="9148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BA2DDE8-B8E3-23D8-33F9-B7EF431913B7}"/>
              </a:ext>
            </a:extLst>
          </p:cNvPr>
          <p:cNvSpPr/>
          <p:nvPr/>
        </p:nvSpPr>
        <p:spPr>
          <a:xfrm rot="2054556">
            <a:off x="5300209" y="548189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4A5FCB1-BE40-808F-4CC3-FF368EB9B790}"/>
              </a:ext>
            </a:extLst>
          </p:cNvPr>
          <p:cNvSpPr/>
          <p:nvPr/>
        </p:nvSpPr>
        <p:spPr>
          <a:xfrm rot="2054556">
            <a:off x="4922890" y="600639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7A4E48-1EBE-B0CC-B3AD-BB1F029B907C}"/>
              </a:ext>
            </a:extLst>
          </p:cNvPr>
          <p:cNvSpPr/>
          <p:nvPr/>
        </p:nvSpPr>
        <p:spPr>
          <a:xfrm rot="2054556">
            <a:off x="3225775" y="4818584"/>
            <a:ext cx="118275" cy="9497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143101E3-5721-739F-ACAE-3C7FE35560E8}"/>
              </a:ext>
            </a:extLst>
          </p:cNvPr>
          <p:cNvGrpSpPr/>
          <p:nvPr/>
        </p:nvGrpSpPr>
        <p:grpSpPr>
          <a:xfrm>
            <a:off x="5923358" y="5542552"/>
            <a:ext cx="174199" cy="306414"/>
            <a:chOff x="5923358" y="5542552"/>
            <a:chExt cx="174199" cy="306414"/>
          </a:xfrm>
        </p:grpSpPr>
        <p:sp>
          <p:nvSpPr>
            <p:cNvPr id="91" name="Oval 90">
              <a:extLst>
                <a:ext uri="{FF2B5EF4-FFF2-40B4-BE49-F238E27FC236}">
                  <a16:creationId xmlns:a16="http://schemas.microsoft.com/office/drawing/2014/main" id="{C848381E-B5BC-26D3-3B28-4FB00FE6FAAD}"/>
                </a:ext>
              </a:extLst>
            </p:cNvPr>
            <p:cNvSpPr/>
            <p:nvPr/>
          </p:nvSpPr>
          <p:spPr>
            <a:xfrm rot="2054556">
              <a:off x="5923358" y="5717039"/>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9E907C52-F7D6-04F3-4185-6391E0A25DAC}"/>
                </a:ext>
              </a:extLst>
            </p:cNvPr>
            <p:cNvSpPr/>
            <p:nvPr/>
          </p:nvSpPr>
          <p:spPr>
            <a:xfrm rot="2054556">
              <a:off x="5965630" y="5542552"/>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Oval 94">
            <a:extLst>
              <a:ext uri="{FF2B5EF4-FFF2-40B4-BE49-F238E27FC236}">
                <a16:creationId xmlns:a16="http://schemas.microsoft.com/office/drawing/2014/main" id="{078377C7-48C2-6C05-ACBE-7EB283AF2CE0}"/>
              </a:ext>
            </a:extLst>
          </p:cNvPr>
          <p:cNvSpPr/>
          <p:nvPr/>
        </p:nvSpPr>
        <p:spPr>
          <a:xfrm rot="2054556">
            <a:off x="4740241" y="600639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If there is lots of organic hydrogen why produce oil?…">
            <a:extLst>
              <a:ext uri="{FF2B5EF4-FFF2-40B4-BE49-F238E27FC236}">
                <a16:creationId xmlns:a16="http://schemas.microsoft.com/office/drawing/2014/main" id="{28F1CBD5-6675-A96F-ABA7-19CECC597AA9}"/>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Evolved diatomic hydrogen is expelled.</a:t>
            </a:r>
          </a:p>
          <a:p>
            <a:pPr marL="277368" indent="-277368" defTabSz="1109444">
              <a:spcBef>
                <a:spcPts val="2000"/>
              </a:spcBef>
              <a:defRPr sz="4368"/>
            </a:pPr>
            <a:endParaRPr lang="en-GB" sz="2400" dirty="0"/>
          </a:p>
        </p:txBody>
      </p:sp>
      <p:sp>
        <p:nvSpPr>
          <p:cNvPr id="9" name="Title 1">
            <a:extLst>
              <a:ext uri="{FF2B5EF4-FFF2-40B4-BE49-F238E27FC236}">
                <a16:creationId xmlns:a16="http://schemas.microsoft.com/office/drawing/2014/main" id="{48CB79F8-FFE3-51F9-A6FA-DB9420022661}"/>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2102263455"/>
      </p:ext>
    </p:extLst>
  </p:cSld>
  <p:clrMapOvr>
    <a:masterClrMapping/>
  </p:clrMapOvr>
  <p:transition spd="med"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07407E-6 L 0.56849 -0.35995 " pathEditMode="relative" rAng="0" ptsTypes="AA">
                                      <p:cBhvr>
                                        <p:cTn id="6" dur="2000" fill="hold"/>
                                        <p:tgtEl>
                                          <p:spTgt spid="3"/>
                                        </p:tgtEl>
                                        <p:attrNameLst>
                                          <p:attrName>ppt_x</p:attrName>
                                          <p:attrName>ppt_y</p:attrName>
                                        </p:attrNameLst>
                                      </p:cBhvr>
                                      <p:rCtr x="28424" y="-1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E1C74F76-5DE0-D3FC-4229-A2C2F2A3748E}"/>
              </a:ext>
            </a:extLst>
          </p:cNvPr>
          <p:cNvCxnSpPr>
            <a:cxnSpLocks/>
          </p:cNvCxnSpPr>
          <p:nvPr/>
        </p:nvCxnSpPr>
        <p:spPr>
          <a:xfrm flipV="1">
            <a:off x="4222583" y="5608515"/>
            <a:ext cx="1213744" cy="100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F74855-C001-A34E-2B0C-B9B75FCCF8C0}"/>
              </a:ext>
            </a:extLst>
          </p:cNvPr>
          <p:cNvCxnSpPr>
            <a:cxnSpLocks/>
          </p:cNvCxnSpPr>
          <p:nvPr/>
        </p:nvCxnSpPr>
        <p:spPr>
          <a:xfrm flipH="1">
            <a:off x="5475185" y="4693676"/>
            <a:ext cx="508913" cy="9148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41BD5D32-B02F-4946-4002-221B490CE2E5}"/>
              </a:ext>
            </a:extLst>
          </p:cNvPr>
          <p:cNvSpPr/>
          <p:nvPr/>
        </p:nvSpPr>
        <p:spPr>
          <a:xfrm>
            <a:off x="3627120"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03A07B2B-0EE1-C314-8FD9-D3034DF8C292}"/>
              </a:ext>
            </a:extLst>
          </p:cNvPr>
          <p:cNvSpPr/>
          <p:nvPr/>
        </p:nvSpPr>
        <p:spPr>
          <a:xfrm>
            <a:off x="1813560" y="259037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3316B4CB-A99F-9B25-5237-6368A010824B}"/>
              </a:ext>
            </a:extLst>
          </p:cNvPr>
          <p:cNvSpPr/>
          <p:nvPr/>
        </p:nvSpPr>
        <p:spPr>
          <a:xfrm>
            <a:off x="0" y="364235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C7C30EB0-417E-A5D8-5C73-E69A53168579}"/>
              </a:ext>
            </a:extLst>
          </p:cNvPr>
          <p:cNvSpPr/>
          <p:nvPr/>
        </p:nvSpPr>
        <p:spPr>
          <a:xfrm>
            <a:off x="0" y="5746320"/>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7D82AC11-6BA5-72B7-FA3E-D6BA4D327007}"/>
              </a:ext>
            </a:extLst>
          </p:cNvPr>
          <p:cNvSpPr/>
          <p:nvPr/>
        </p:nvSpPr>
        <p:spPr>
          <a:xfrm>
            <a:off x="11353800" y="49385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2AA39F94-586C-BC7D-2096-07D148733978}"/>
              </a:ext>
            </a:extLst>
          </p:cNvPr>
          <p:cNvSpPr/>
          <p:nvPr/>
        </p:nvSpPr>
        <p:spPr>
          <a:xfrm>
            <a:off x="-1" y="1538399"/>
            <a:ext cx="2358171" cy="2103961"/>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5BE5FC-615E-0DB4-33F2-58CD87329A9C}"/>
              </a:ext>
            </a:extLst>
          </p:cNvPr>
          <p:cNvCxnSpPr>
            <a:cxnSpLocks/>
            <a:stCxn id="8" idx="1"/>
          </p:cNvCxnSpPr>
          <p:nvPr/>
        </p:nvCxnSpPr>
        <p:spPr>
          <a:xfrm>
            <a:off x="3645741" y="4694340"/>
            <a:ext cx="534084" cy="924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5573E9-71CA-53E5-1167-C6CD134709BA}"/>
              </a:ext>
            </a:extLst>
          </p:cNvPr>
          <p:cNvCxnSpPr>
            <a:cxnSpLocks/>
          </p:cNvCxnSpPr>
          <p:nvPr/>
        </p:nvCxnSpPr>
        <p:spPr>
          <a:xfrm>
            <a:off x="5457942" y="3710313"/>
            <a:ext cx="523913" cy="9840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311423-EC26-FB86-C968-F7CE4ECE5017}"/>
              </a:ext>
            </a:extLst>
          </p:cNvPr>
          <p:cNvSpPr/>
          <p:nvPr/>
        </p:nvSpPr>
        <p:spPr>
          <a:xfrm>
            <a:off x="5287122" y="138260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0C1FFE4-F0A3-85BE-D067-E5080FE1AD6F}"/>
              </a:ext>
            </a:extLst>
          </p:cNvPr>
          <p:cNvSpPr/>
          <p:nvPr/>
        </p:nvSpPr>
        <p:spPr>
          <a:xfrm>
            <a:off x="5798751" y="2418668"/>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BC7F885-BE1D-A51D-745C-7887D88D33D8}"/>
              </a:ext>
            </a:extLst>
          </p:cNvPr>
          <p:cNvSpPr/>
          <p:nvPr/>
        </p:nvSpPr>
        <p:spPr>
          <a:xfrm>
            <a:off x="4018172"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3FACB0F-532A-ECD2-B2E9-D3B75A435871}"/>
              </a:ext>
            </a:extLst>
          </p:cNvPr>
          <p:cNvSpPr/>
          <p:nvPr/>
        </p:nvSpPr>
        <p:spPr>
          <a:xfrm>
            <a:off x="3465119" y="249118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572C912-043F-F490-5BC3-CB328433E8B1}"/>
              </a:ext>
            </a:extLst>
          </p:cNvPr>
          <p:cNvSpPr/>
          <p:nvPr/>
        </p:nvSpPr>
        <p:spPr>
          <a:xfrm>
            <a:off x="1651560" y="1374645"/>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1FE7778-601E-7370-100F-C2D781527C19}"/>
              </a:ext>
            </a:extLst>
          </p:cNvPr>
          <p:cNvSpPr/>
          <p:nvPr/>
        </p:nvSpPr>
        <p:spPr>
          <a:xfrm>
            <a:off x="2201149" y="243675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216B113-026A-9737-A003-9C2DB4A6F6B0}"/>
              </a:ext>
            </a:extLst>
          </p:cNvPr>
          <p:cNvSpPr/>
          <p:nvPr/>
        </p:nvSpPr>
        <p:spPr>
          <a:xfrm>
            <a:off x="3977062"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29C3A45-A77A-F88D-EC24-17978123B754}"/>
              </a:ext>
            </a:extLst>
          </p:cNvPr>
          <p:cNvSpPr/>
          <p:nvPr/>
        </p:nvSpPr>
        <p:spPr>
          <a:xfrm>
            <a:off x="5260059" y="3471123"/>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21C685-6B9B-E231-F288-728297E07BB0}"/>
              </a:ext>
            </a:extLst>
          </p:cNvPr>
          <p:cNvSpPr/>
          <p:nvPr/>
        </p:nvSpPr>
        <p:spPr>
          <a:xfrm>
            <a:off x="5806330" y="456570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100F1BB-E47E-C4F9-8986-DD9D0A8DE6AF}"/>
              </a:ext>
            </a:extLst>
          </p:cNvPr>
          <p:cNvSpPr/>
          <p:nvPr/>
        </p:nvSpPr>
        <p:spPr>
          <a:xfrm>
            <a:off x="4046535" y="5459002"/>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1B82503-C18E-D7AB-1C28-B2BA959001CC}"/>
              </a:ext>
            </a:extLst>
          </p:cNvPr>
          <p:cNvSpPr/>
          <p:nvPr/>
        </p:nvSpPr>
        <p:spPr>
          <a:xfrm>
            <a:off x="3497789" y="452988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202DEA-8C5C-8AB6-7A52-FAD519788C66}"/>
              </a:ext>
            </a:extLst>
          </p:cNvPr>
          <p:cNvSpPr/>
          <p:nvPr/>
        </p:nvSpPr>
        <p:spPr>
          <a:xfrm>
            <a:off x="2163502" y="45590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8B2AEB1-89DF-CE32-6F52-309C7EE01A49}"/>
              </a:ext>
            </a:extLst>
          </p:cNvPr>
          <p:cNvSpPr/>
          <p:nvPr/>
        </p:nvSpPr>
        <p:spPr>
          <a:xfrm>
            <a:off x="1670181" y="3436076"/>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2E2BD37-E7B9-74C2-60A7-AD2FDD6821D1}"/>
              </a:ext>
            </a:extLst>
          </p:cNvPr>
          <p:cNvSpPr/>
          <p:nvPr/>
        </p:nvSpPr>
        <p:spPr>
          <a:xfrm>
            <a:off x="374736" y="34803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36A76FA-3F0A-EF1E-3BBA-52904C8F935C}"/>
              </a:ext>
            </a:extLst>
          </p:cNvPr>
          <p:cNvSpPr/>
          <p:nvPr/>
        </p:nvSpPr>
        <p:spPr>
          <a:xfrm>
            <a:off x="-150941" y="24283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3179A58-35A8-C97E-9DC6-9DC2CEC1F4CF}"/>
              </a:ext>
            </a:extLst>
          </p:cNvPr>
          <p:cNvSpPr/>
          <p:nvPr/>
        </p:nvSpPr>
        <p:spPr>
          <a:xfrm>
            <a:off x="374736" y="136116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DCE5245-4211-BEA2-4258-9CCA341DBBFA}"/>
              </a:ext>
            </a:extLst>
          </p:cNvPr>
          <p:cNvSpPr/>
          <p:nvPr/>
        </p:nvSpPr>
        <p:spPr>
          <a:xfrm>
            <a:off x="1669869"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4863E8B-1362-858D-8EF9-F4A1ECC8BED1}"/>
              </a:ext>
            </a:extLst>
          </p:cNvPr>
          <p:cNvSpPr/>
          <p:nvPr/>
        </p:nvSpPr>
        <p:spPr>
          <a:xfrm>
            <a:off x="344106" y="558432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68A6A62-5416-52E0-4110-C4EB1733729B}"/>
              </a:ext>
            </a:extLst>
          </p:cNvPr>
          <p:cNvSpPr/>
          <p:nvPr/>
        </p:nvSpPr>
        <p:spPr>
          <a:xfrm>
            <a:off x="-129331" y="4553534"/>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81361C4-7D79-2569-778C-038B1D036884}"/>
              </a:ext>
            </a:extLst>
          </p:cNvPr>
          <p:cNvSpPr/>
          <p:nvPr/>
        </p:nvSpPr>
        <p:spPr>
          <a:xfrm>
            <a:off x="11199311" y="5828579"/>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AFD0469-E519-43E9-25F1-4FE3437A6033}"/>
              </a:ext>
            </a:extLst>
          </p:cNvPr>
          <p:cNvSpPr/>
          <p:nvPr/>
        </p:nvSpPr>
        <p:spPr>
          <a:xfrm>
            <a:off x="11750919" y="48051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BA2DDE8-B8E3-23D8-33F9-B7EF431913B7}"/>
              </a:ext>
            </a:extLst>
          </p:cNvPr>
          <p:cNvSpPr/>
          <p:nvPr/>
        </p:nvSpPr>
        <p:spPr>
          <a:xfrm rot="2054556">
            <a:off x="5300209" y="5481891"/>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87B375B-15C5-F9DF-B5F1-A214759D535F}"/>
              </a:ext>
            </a:extLst>
          </p:cNvPr>
          <p:cNvSpPr/>
          <p:nvPr/>
        </p:nvSpPr>
        <p:spPr>
          <a:xfrm>
            <a:off x="-18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F658C05-2ED7-BEE8-BC27-D127CFB1EFB9}"/>
              </a:ext>
            </a:extLst>
          </p:cNvPr>
          <p:cNvSpPr/>
          <p:nvPr/>
        </p:nvSpPr>
        <p:spPr>
          <a:xfrm>
            <a:off x="2160000" y="6660000"/>
            <a:ext cx="324000" cy="3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5A8248B-F106-C8B3-611D-39096A5A43A8}"/>
              </a:ext>
            </a:extLst>
          </p:cNvPr>
          <p:cNvGrpSpPr/>
          <p:nvPr/>
        </p:nvGrpSpPr>
        <p:grpSpPr>
          <a:xfrm>
            <a:off x="4740241" y="6006398"/>
            <a:ext cx="314576" cy="131927"/>
            <a:chOff x="4740241" y="6006398"/>
            <a:chExt cx="314576" cy="131927"/>
          </a:xfrm>
        </p:grpSpPr>
        <p:sp>
          <p:nvSpPr>
            <p:cNvPr id="92" name="Oval 91">
              <a:extLst>
                <a:ext uri="{FF2B5EF4-FFF2-40B4-BE49-F238E27FC236}">
                  <a16:creationId xmlns:a16="http://schemas.microsoft.com/office/drawing/2014/main" id="{34A5FCB1-BE40-808F-4CC3-FF368EB9B790}"/>
                </a:ext>
              </a:extLst>
            </p:cNvPr>
            <p:cNvSpPr/>
            <p:nvPr/>
          </p:nvSpPr>
          <p:spPr>
            <a:xfrm rot="2054556">
              <a:off x="4922890" y="600639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8377C7-48C2-6C05-ACBE-7EB283AF2CE0}"/>
                </a:ext>
              </a:extLst>
            </p:cNvPr>
            <p:cNvSpPr/>
            <p:nvPr/>
          </p:nvSpPr>
          <p:spPr>
            <a:xfrm rot="2054556">
              <a:off x="4740241" y="6006398"/>
              <a:ext cx="131927" cy="1319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Connector 17">
            <a:extLst>
              <a:ext uri="{FF2B5EF4-FFF2-40B4-BE49-F238E27FC236}">
                <a16:creationId xmlns:a16="http://schemas.microsoft.com/office/drawing/2014/main" id="{E981B77F-21CE-5976-3AD7-8B1D9E5A7022}"/>
              </a:ext>
            </a:extLst>
          </p:cNvPr>
          <p:cNvCxnSpPr>
            <a:cxnSpLocks/>
          </p:cNvCxnSpPr>
          <p:nvPr/>
        </p:nvCxnSpPr>
        <p:spPr>
          <a:xfrm>
            <a:off x="2033090" y="5812378"/>
            <a:ext cx="382423" cy="797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If there is lots of organic hydrogen why produce oil?…">
            <a:extLst>
              <a:ext uri="{FF2B5EF4-FFF2-40B4-BE49-F238E27FC236}">
                <a16:creationId xmlns:a16="http://schemas.microsoft.com/office/drawing/2014/main" id="{4B44529F-5813-2AB7-E412-FBE51625F78F}"/>
              </a:ext>
            </a:extLst>
          </p:cNvPr>
          <p:cNvSpPr txBox="1">
            <a:spLocks/>
          </p:cNvSpPr>
          <p:nvPr/>
        </p:nvSpPr>
        <p:spPr>
          <a:xfrm>
            <a:off x="6343362" y="2995449"/>
            <a:ext cx="5731557" cy="1900898"/>
          </a:xfrm>
          <a:prstGeom prst="rect">
            <a:avLst/>
          </a:prstGeom>
        </p:spPr>
        <p:txBody>
          <a:bodyPr vert="horz" lIns="91440" tIns="45720" rIns="91440" bIns="45720" rtlCol="0">
            <a:no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277368" indent="-277368" defTabSz="1109444">
              <a:spcBef>
                <a:spcPts val="2000"/>
              </a:spcBef>
              <a:defRPr sz="4368"/>
            </a:pPr>
            <a:r>
              <a:rPr lang="en-GB" sz="2400" dirty="0"/>
              <a:t>Hydrogen evolves as amorphous carbon grows from active sites.</a:t>
            </a:r>
          </a:p>
          <a:p>
            <a:pPr marL="277368" indent="-277368" defTabSz="1109444">
              <a:spcBef>
                <a:spcPts val="2000"/>
              </a:spcBef>
              <a:defRPr sz="4368"/>
            </a:pPr>
            <a:r>
              <a:rPr lang="en-GB" sz="2400" dirty="0"/>
              <a:t>Amorphous carbon deactivates.</a:t>
            </a:r>
          </a:p>
          <a:p>
            <a:pPr marL="277368" indent="-277368" defTabSz="1109444">
              <a:spcBef>
                <a:spcPts val="2000"/>
              </a:spcBef>
              <a:defRPr sz="4368"/>
            </a:pPr>
            <a:endParaRPr lang="en-GB" sz="2400" dirty="0"/>
          </a:p>
        </p:txBody>
      </p:sp>
      <p:sp>
        <p:nvSpPr>
          <p:cNvPr id="9" name="Title 1">
            <a:extLst>
              <a:ext uri="{FF2B5EF4-FFF2-40B4-BE49-F238E27FC236}">
                <a16:creationId xmlns:a16="http://schemas.microsoft.com/office/drawing/2014/main" id="{53135B84-CE27-5CEA-B3CB-505EDC4614C9}"/>
              </a:ext>
            </a:extLst>
          </p:cNvPr>
          <p:cNvSpPr>
            <a:spLocks noGrp="1"/>
          </p:cNvSpPr>
          <p:nvPr>
            <p:ph type="title"/>
          </p:nvPr>
        </p:nvSpPr>
        <p:spPr>
          <a:xfrm>
            <a:off x="838200" y="365126"/>
            <a:ext cx="10515600" cy="1325563"/>
          </a:xfrm>
        </p:spPr>
        <p:txBody>
          <a:bodyPr>
            <a:normAutofit/>
          </a:bodyPr>
          <a:lstStyle/>
          <a:p>
            <a:r>
              <a:rPr lang="en-GB" sz="4000" dirty="0"/>
              <a:t>Growth of amorphous carbon as alkanes crack</a:t>
            </a:r>
          </a:p>
        </p:txBody>
      </p:sp>
    </p:spTree>
    <p:extLst>
      <p:ext uri="{BB962C8B-B14F-4D97-AF65-F5344CB8AC3E}">
        <p14:creationId xmlns:p14="http://schemas.microsoft.com/office/powerpoint/2010/main" val="4254990199"/>
      </p:ext>
    </p:extLst>
  </p:cSld>
  <p:clrMapOvr>
    <a:masterClrMapping/>
  </p:clrMapOvr>
  <p:transition spd="med"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6 0.00532 L 0.0056 0.00532 C 0.01211 0.00902 0.01862 0.01365 0.02539 0.01643 C 0.03269 0.01921 0.03959 0.02222 0.04727 0.02384 C 0.05274 0.02477 0.05834 0.025 0.06394 0.02569 C 0.07045 0.025 0.07709 0.02523 0.08373 0.02384 C 0.0875 0.02268 0.09649 0.01736 0.10039 0.01273 C 0.103 0.00949 0.10534 0.00555 0.10769 0.00162 C 0.10886 -0.0007 0.10977 -0.00348 0.11081 -0.00579 C 0.11107 -0.00764 0.11185 -0.00949 0.11185 -0.01135 C 0.11185 -0.02338 0.10508 -0.01598 0.10039 -0.01505 C 0.09792 -0.01389 0.09532 -0.01343 0.0931 -0.01135 C 0.08789 -0.00695 0.08802 0.00532 0.0931 0.01273 C 0.09688 0.01828 0.10274 0.01759 0.10769 0.02014 C 0.12604 0.01875 0.14102 0.0206 0.15873 0.00902 C 0.16341 0.00578 0.16706 -0.00093 0.17123 -0.00579 C 0.18269 -0.0419 0.18373 -0.04167 0.19206 -0.09283 C 0.19427 -0.10672 0.19479 -0.1213 0.19623 -0.13542 C 0.19414 -0.14167 0.19271 -0.14885 0.18998 -0.15394 C 0.18203 -0.16898 0.17604 -0.16621 0.16498 -0.16875 L 0.15873 -0.1669 C 0.15729 -0.16204 0.15651 -0.15 0.15977 -0.15023 C 0.1862 -0.15348 0.21185 -0.1676 0.23789 -0.17616 C 0.26003 -0.19792 0.28412 -0.21459 0.30456 -0.24098 C 0.33177 -0.27662 0.33633 -0.29908 0.34935 -0.34283 C 0.35052 -0.3544 0.35651 -0.38704 0.34831 -0.39838 C 0.34297 -0.40579 0.33503 -0.40348 0.32852 -0.40579 C 0.32123 -0.40162 0.31302 -0.40023 0.30664 -0.39283 C 0.29349 -0.37824 0.29245 -0.36945 0.28789 -0.35023 C 0.28815 -0.34838 0.28802 -0.34584 0.28894 -0.34468 C 0.31576 -0.31065 0.3168 -0.32014 0.35664 -0.30579 C 0.41354 -0.32176 0.41485 -0.31528 0.47123 -0.3632 C 0.50495 -0.39213 0.53711 -0.42639 0.57019 -0.45764 C 0.64766 -0.53172 0.61628 -0.51111 0.66081 -0.53727 L 0.66081 -0.53727 L 0.65039 -0.61505 " pathEditMode="relative" ptsTypes="AAAAAAAAAAAAAAAAAAAAAAAAAAAAA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Why aren’t there any hydrogen fields now?"/>
          <p:cNvSpPr txBox="1">
            <a:spLocks noGrp="1"/>
          </p:cNvSpPr>
          <p:nvPr>
            <p:ph type="title"/>
          </p:nvPr>
        </p:nvSpPr>
        <p:spPr>
          <a:xfrm>
            <a:off x="212942" y="0"/>
            <a:ext cx="11599102" cy="1325563"/>
          </a:xfrm>
          <a:prstGeom prst="rect">
            <a:avLst/>
          </a:prstGeom>
        </p:spPr>
        <p:txBody>
          <a:bodyPr>
            <a:normAutofit/>
          </a:bodyPr>
          <a:lstStyle/>
          <a:p>
            <a:r>
              <a:rPr lang="en-GB" sz="4400" dirty="0"/>
              <a:t>Study Whitmore reactions at low conversion rates</a:t>
            </a:r>
            <a:endParaRPr sz="4400" dirty="0"/>
          </a:p>
        </p:txBody>
      </p:sp>
      <p:pic>
        <p:nvPicPr>
          <p:cNvPr id="5" name="Picture 4" descr="A picture containing art, cartoon&#10;&#10;Description automatically generated">
            <a:extLst>
              <a:ext uri="{FF2B5EF4-FFF2-40B4-BE49-F238E27FC236}">
                <a16:creationId xmlns:a16="http://schemas.microsoft.com/office/drawing/2014/main" id="{8533AD37-06B0-A19A-F9AB-52279237D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41" y="1025380"/>
            <a:ext cx="4282833" cy="3880689"/>
          </a:xfrm>
          <a:prstGeom prst="rect">
            <a:avLst/>
          </a:prstGeom>
        </p:spPr>
      </p:pic>
      <p:pic>
        <p:nvPicPr>
          <p:cNvPr id="7" name="Picture 6" descr="A picture containing text, diagram, font, line&#10;&#10;Description automatically generated">
            <a:extLst>
              <a:ext uri="{FF2B5EF4-FFF2-40B4-BE49-F238E27FC236}">
                <a16:creationId xmlns:a16="http://schemas.microsoft.com/office/drawing/2014/main" id="{2DEF197D-A178-6940-532D-58EF1F71B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884" y="1025381"/>
            <a:ext cx="7580601" cy="3880689"/>
          </a:xfrm>
          <a:prstGeom prst="rect">
            <a:avLst/>
          </a:prstGeom>
        </p:spPr>
      </p:pic>
      <p:sp>
        <p:nvSpPr>
          <p:cNvPr id="9" name="TextBox 8">
            <a:extLst>
              <a:ext uri="{FF2B5EF4-FFF2-40B4-BE49-F238E27FC236}">
                <a16:creationId xmlns:a16="http://schemas.microsoft.com/office/drawing/2014/main" id="{07E6BC86-F006-CA44-3E4C-146080EDA1BC}"/>
              </a:ext>
            </a:extLst>
          </p:cNvPr>
          <p:cNvSpPr txBox="1"/>
          <p:nvPr/>
        </p:nvSpPr>
        <p:spPr>
          <a:xfrm>
            <a:off x="588187" y="5463288"/>
            <a:ext cx="3532340" cy="400110"/>
          </a:xfrm>
          <a:prstGeom prst="rect">
            <a:avLst/>
          </a:prstGeom>
          <a:noFill/>
        </p:spPr>
        <p:txBody>
          <a:bodyPr wrap="square">
            <a:spAutoFit/>
          </a:bodyPr>
          <a:lstStyle/>
          <a:p>
            <a:r>
              <a:rPr lang="en-GB" sz="2000" dirty="0" err="1"/>
              <a:t>Brønsted</a:t>
            </a:r>
            <a:r>
              <a:rPr lang="en-GB" sz="2000" dirty="0"/>
              <a:t> acid site inside </a:t>
            </a:r>
            <a:r>
              <a:rPr lang="en-GB" sz="2000" dirty="0" err="1"/>
              <a:t>xeolite</a:t>
            </a:r>
            <a:endParaRPr lang="en-GB" sz="2000" dirty="0"/>
          </a:p>
        </p:txBody>
      </p:sp>
      <p:sp>
        <p:nvSpPr>
          <p:cNvPr id="10" name="TextBox 9">
            <a:extLst>
              <a:ext uri="{FF2B5EF4-FFF2-40B4-BE49-F238E27FC236}">
                <a16:creationId xmlns:a16="http://schemas.microsoft.com/office/drawing/2014/main" id="{48541682-6B96-3F51-FC48-8368A1C25808}"/>
              </a:ext>
            </a:extLst>
          </p:cNvPr>
          <p:cNvSpPr txBox="1"/>
          <p:nvPr/>
        </p:nvSpPr>
        <p:spPr>
          <a:xfrm>
            <a:off x="4880975" y="5351838"/>
            <a:ext cx="6755704" cy="707886"/>
          </a:xfrm>
          <a:prstGeom prst="rect">
            <a:avLst/>
          </a:prstGeom>
          <a:noFill/>
        </p:spPr>
        <p:txBody>
          <a:bodyPr wrap="square">
            <a:spAutoFit/>
          </a:bodyPr>
          <a:lstStyle/>
          <a:p>
            <a:r>
              <a:rPr lang="en-GB" sz="2000" dirty="0"/>
              <a:t>Nanostructure observations at low conversion rates favour monomolecular reactions which differ at high conversion rates</a:t>
            </a:r>
          </a:p>
        </p:txBody>
      </p:sp>
      <p:sp>
        <p:nvSpPr>
          <p:cNvPr id="11" name="TextBox 10">
            <a:extLst>
              <a:ext uri="{FF2B5EF4-FFF2-40B4-BE49-F238E27FC236}">
                <a16:creationId xmlns:a16="http://schemas.microsoft.com/office/drawing/2014/main" id="{F700C2E3-CBA5-C691-61DF-36199AAA523C}"/>
              </a:ext>
            </a:extLst>
          </p:cNvPr>
          <p:cNvSpPr txBox="1"/>
          <p:nvPr/>
        </p:nvSpPr>
        <p:spPr>
          <a:xfrm>
            <a:off x="450937" y="6259271"/>
            <a:ext cx="10622072" cy="261610"/>
          </a:xfrm>
          <a:prstGeom prst="rect">
            <a:avLst/>
          </a:prstGeom>
          <a:noFill/>
        </p:spPr>
        <p:txBody>
          <a:bodyPr wrap="square">
            <a:spAutoFit/>
          </a:bodyPr>
          <a:lstStyle/>
          <a:p>
            <a:r>
              <a:rPr lang="en-GB" sz="1050" dirty="0"/>
              <a:t>Pictures courtesy of </a:t>
            </a:r>
            <a:r>
              <a:rPr lang="en-GB" sz="1050" dirty="0">
                <a:latin typeface="Segoe UI" panose="020B0502040204020203" pitchFamily="34" charset="0"/>
              </a:rPr>
              <a:t>J. Van der </a:t>
            </a:r>
            <a:r>
              <a:rPr lang="en-GB" sz="1050" dirty="0" err="1">
                <a:latin typeface="Segoe UI" panose="020B0502040204020203" pitchFamily="34" charset="0"/>
              </a:rPr>
              <a:t>Mynsbrugge</a:t>
            </a:r>
            <a:r>
              <a:rPr lang="en-GB" sz="1050" dirty="0">
                <a:latin typeface="Segoe UI" panose="020B0502040204020203" pitchFamily="34" charset="0"/>
              </a:rPr>
              <a:t>, A. </a:t>
            </a:r>
            <a:r>
              <a:rPr lang="en-GB" sz="1050" dirty="0" err="1">
                <a:latin typeface="Segoe UI" panose="020B0502040204020203" pitchFamily="34" charset="0"/>
              </a:rPr>
              <a:t>Janda</a:t>
            </a:r>
            <a:r>
              <a:rPr lang="en-GB" sz="1050" dirty="0">
                <a:latin typeface="Segoe UI" panose="020B0502040204020203" pitchFamily="34" charset="0"/>
              </a:rPr>
              <a:t>, L.-C. Lin, V. Van </a:t>
            </a:r>
            <a:r>
              <a:rPr lang="en-GB" sz="1050" dirty="0" err="1">
                <a:latin typeface="Segoe UI" panose="020B0502040204020203" pitchFamily="34" charset="0"/>
              </a:rPr>
              <a:t>Speybroeck</a:t>
            </a:r>
            <a:r>
              <a:rPr lang="en-GB" sz="1050" dirty="0">
                <a:latin typeface="Segoe UI" panose="020B0502040204020203" pitchFamily="34" charset="0"/>
              </a:rPr>
              <a:t>, M. Head-Gordon and A. T. Bell. https://doi.org/10.1002/cphc.201701084</a:t>
            </a:r>
            <a:endParaRPr lang="en-GB" sz="1050" dirty="0"/>
          </a:p>
        </p:txBody>
      </p:sp>
    </p:spTree>
    <p:extLst>
      <p:ext uri="{BB962C8B-B14F-4D97-AF65-F5344CB8AC3E}">
        <p14:creationId xmlns:p14="http://schemas.microsoft.com/office/powerpoint/2010/main" val="4159586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9E38-4BAB-71AF-9254-E5396F2AB9BA}"/>
              </a:ext>
            </a:extLst>
          </p:cNvPr>
          <p:cNvSpPr>
            <a:spLocks noGrp="1"/>
          </p:cNvSpPr>
          <p:nvPr>
            <p:ph type="title"/>
          </p:nvPr>
        </p:nvSpPr>
        <p:spPr/>
        <p:txBody>
          <a:bodyPr>
            <a:normAutofit/>
          </a:bodyPr>
          <a:lstStyle/>
          <a:p>
            <a:r>
              <a:rPr lang="en-GB" sz="4000" dirty="0"/>
              <a:t>Organic decomposition favoured…for reasons unknown!</a:t>
            </a:r>
          </a:p>
        </p:txBody>
      </p:sp>
      <p:sp>
        <p:nvSpPr>
          <p:cNvPr id="4" name="Text Placeholder 3">
            <a:extLst>
              <a:ext uri="{FF2B5EF4-FFF2-40B4-BE49-F238E27FC236}">
                <a16:creationId xmlns:a16="http://schemas.microsoft.com/office/drawing/2014/main" id="{CFB00C5E-1931-C165-D93C-83B75E2784C2}"/>
              </a:ext>
            </a:extLst>
          </p:cNvPr>
          <p:cNvSpPr>
            <a:spLocks noGrp="1"/>
          </p:cNvSpPr>
          <p:nvPr>
            <p:ph type="body" idx="1"/>
          </p:nvPr>
        </p:nvSpPr>
        <p:spPr/>
        <p:txBody>
          <a:bodyPr>
            <a:normAutofit/>
          </a:bodyPr>
          <a:lstStyle/>
          <a:p>
            <a:r>
              <a:rPr lang="en-GB" dirty="0">
                <a:effectLst/>
                <a:latin typeface="Times New Roman" panose="02020603050405020304" pitchFamily="18" charset="0"/>
              </a:rPr>
              <a:t>“During heating, carbon particles are activated in the presence of hot combustion gases (steam-CO2 mixture) and acquire catalytic activity toward methane decomposition reaction. Thus, carbon particles are interconverted throughout the process (from deactivated to catalytically active and vice versa), which insures the sustainability of the process.”</a:t>
            </a:r>
          </a:p>
          <a:p>
            <a:pPr lvl="1"/>
            <a:r>
              <a:rPr lang="en-GB" dirty="0">
                <a:effectLst/>
                <a:latin typeface="Times New Roman" panose="02020603050405020304" pitchFamily="18" charset="0"/>
              </a:rPr>
              <a:t>N. Muradov; Z. Chen; F. Smith (2005). Fossil hydrogen with reduced emission: </a:t>
            </a:r>
            <a:r>
              <a:rPr lang="en-GB" dirty="0" err="1">
                <a:effectLst/>
                <a:latin typeface="Times New Roman" panose="02020603050405020304" pitchFamily="18" charset="0"/>
              </a:rPr>
              <a:t>Modeling</a:t>
            </a:r>
            <a:r>
              <a:rPr lang="en-GB" dirty="0">
                <a:effectLst/>
                <a:latin typeface="Times New Roman" panose="02020603050405020304" pitchFamily="18" charset="0"/>
              </a:rPr>
              <a:t> </a:t>
            </a:r>
            <a:r>
              <a:rPr lang="en-GB" dirty="0" err="1">
                <a:effectLst/>
                <a:latin typeface="Times New Roman" panose="02020603050405020304" pitchFamily="18" charset="0"/>
              </a:rPr>
              <a:t>thermocatalytic</a:t>
            </a:r>
            <a:r>
              <a:rPr lang="en-GB" dirty="0">
                <a:effectLst/>
                <a:latin typeface="Times New Roman" panose="02020603050405020304" pitchFamily="18" charset="0"/>
              </a:rPr>
              <a:t> decomposition of methane in a fluidized bed of carbon particles. , 30(10), 1149–1158.         doi:10.1016/j.ijhydene.2005.04.005 </a:t>
            </a:r>
          </a:p>
          <a:p>
            <a:r>
              <a:rPr lang="en-GB" dirty="0">
                <a:effectLst/>
                <a:latin typeface="Times New Roman" panose="02020603050405020304" pitchFamily="18" charset="0"/>
              </a:rPr>
              <a:t>“It is well known that generation of surface area by activation of a carbonaceous material proceeds removing carbon atoms from the surface. The ratio of mass removed is known as </a:t>
            </a:r>
            <a:r>
              <a:rPr lang="en-GB" dirty="0" err="1">
                <a:effectLst/>
                <a:latin typeface="Times New Roman" panose="02020603050405020304" pitchFamily="18" charset="0"/>
              </a:rPr>
              <a:t>burnoff</a:t>
            </a:r>
            <a:r>
              <a:rPr lang="en-GB" dirty="0">
                <a:effectLst/>
                <a:latin typeface="Times New Roman" panose="02020603050405020304" pitchFamily="18" charset="0"/>
              </a:rPr>
              <a:t>. Consistently, to assure the sustainability of the process, it should be stated that the burn-off during the regeneration stage (the carbon mass removed from a deactivated carbon particle) is lower that the ratio of carbon deposited during the subsequent methane decomposition stage. In other words, removing of a given quantity of carbon mass from a carbon particle would enable the particle to accommodate a higher quantity of mass carbon in the subsequent decomposition cycle. A mechanism of how that would occur has not been proposed yet.”</a:t>
            </a:r>
          </a:p>
          <a:p>
            <a:pPr lvl="1"/>
            <a:r>
              <a:rPr lang="en-GB" dirty="0"/>
              <a:t> J.L. Pinilla; I. </a:t>
            </a:r>
            <a:r>
              <a:rPr lang="en-GB" dirty="0" err="1"/>
              <a:t>Suelves</a:t>
            </a:r>
            <a:r>
              <a:rPr lang="en-GB" dirty="0"/>
              <a:t>; R. </a:t>
            </a:r>
            <a:r>
              <a:rPr lang="en-GB" dirty="0" err="1"/>
              <a:t>Utrilla</a:t>
            </a:r>
            <a:r>
              <a:rPr lang="en-GB" dirty="0"/>
              <a:t>; M.E. </a:t>
            </a:r>
            <a:r>
              <a:rPr lang="en-GB" dirty="0" err="1"/>
              <a:t>Gálvez</a:t>
            </a:r>
            <a:r>
              <a:rPr lang="en-GB" dirty="0"/>
              <a:t>; M.J. </a:t>
            </a:r>
            <a:r>
              <a:rPr lang="en-GB" dirty="0" err="1"/>
              <a:t>Lázaro</a:t>
            </a:r>
            <a:r>
              <a:rPr lang="en-GB" dirty="0"/>
              <a:t>; R. Moliner (2007). Hydrogen production by thermo-catalytic decomposition of methane: Regeneration of active carbons using CO2. , 169(1), 103–109.         doi:10.1016/j.jpowsour.2007.01.045 </a:t>
            </a:r>
          </a:p>
        </p:txBody>
      </p:sp>
    </p:spTree>
    <p:extLst>
      <p:ext uri="{BB962C8B-B14F-4D97-AF65-F5344CB8AC3E}">
        <p14:creationId xmlns:p14="http://schemas.microsoft.com/office/powerpoint/2010/main" val="3396307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9E38-4BAB-71AF-9254-E5396F2AB9BA}"/>
              </a:ext>
            </a:extLst>
          </p:cNvPr>
          <p:cNvSpPr>
            <a:spLocks noGrp="1"/>
          </p:cNvSpPr>
          <p:nvPr>
            <p:ph type="title"/>
          </p:nvPr>
        </p:nvSpPr>
        <p:spPr/>
        <p:txBody>
          <a:bodyPr>
            <a:normAutofit/>
          </a:bodyPr>
          <a:lstStyle/>
          <a:p>
            <a:r>
              <a:rPr lang="en-GB" sz="4000" dirty="0"/>
              <a:t>Langmuir-Hinshelwood mechanism – multiplicity of islands of differing adsorbates react…</a:t>
            </a:r>
          </a:p>
        </p:txBody>
      </p:sp>
      <p:sp>
        <p:nvSpPr>
          <p:cNvPr id="4" name="Text Placeholder 3">
            <a:extLst>
              <a:ext uri="{FF2B5EF4-FFF2-40B4-BE49-F238E27FC236}">
                <a16:creationId xmlns:a16="http://schemas.microsoft.com/office/drawing/2014/main" id="{CFB00C5E-1931-C165-D93C-83B75E2784C2}"/>
              </a:ext>
            </a:extLst>
          </p:cNvPr>
          <p:cNvSpPr>
            <a:spLocks noGrp="1"/>
          </p:cNvSpPr>
          <p:nvPr>
            <p:ph type="body" idx="1"/>
          </p:nvPr>
        </p:nvSpPr>
        <p:spPr>
          <a:xfrm>
            <a:off x="286795" y="6099178"/>
            <a:ext cx="11377247" cy="744180"/>
          </a:xfrm>
        </p:spPr>
        <p:txBody>
          <a:bodyPr>
            <a:normAutofit/>
          </a:bodyPr>
          <a:lstStyle/>
          <a:p>
            <a:pPr marL="0" indent="0">
              <a:buNone/>
            </a:pPr>
            <a:r>
              <a:rPr lang="en-GB" dirty="0"/>
              <a:t>Stoichiometric dehydration of rocks during low grade metamorphism by sequential transformations from one hydrous mineral assemblage to another anhydrous one favours eventual free hydrogen production.</a:t>
            </a:r>
          </a:p>
        </p:txBody>
      </p:sp>
      <p:sp>
        <p:nvSpPr>
          <p:cNvPr id="3" name="TextBox 2">
            <a:extLst>
              <a:ext uri="{FF2B5EF4-FFF2-40B4-BE49-F238E27FC236}">
                <a16:creationId xmlns:a16="http://schemas.microsoft.com/office/drawing/2014/main" id="{487CB952-5BDF-8CED-5756-85D8C6CB333F}"/>
              </a:ext>
            </a:extLst>
          </p:cNvPr>
          <p:cNvSpPr txBox="1"/>
          <p:nvPr/>
        </p:nvSpPr>
        <p:spPr>
          <a:xfrm>
            <a:off x="4730056" y="1971913"/>
            <a:ext cx="968535" cy="369332"/>
          </a:xfrm>
          <a:prstGeom prst="rect">
            <a:avLst/>
          </a:prstGeom>
          <a:noFill/>
        </p:spPr>
        <p:txBody>
          <a:bodyPr wrap="none" rtlCol="0">
            <a:spAutoFit/>
          </a:bodyPr>
          <a:lstStyle/>
          <a:p>
            <a:r>
              <a:rPr lang="en-GB" dirty="0" err="1"/>
              <a:t>C</a:t>
            </a:r>
            <a:r>
              <a:rPr lang="en-GB" baseline="-25000" dirty="0" err="1"/>
              <a:t>Ac</a:t>
            </a:r>
            <a:r>
              <a:rPr lang="en-GB" dirty="0"/>
              <a:t>…CH</a:t>
            </a:r>
            <a:r>
              <a:rPr lang="en-GB" baseline="-25000" dirty="0"/>
              <a:t>4</a:t>
            </a:r>
          </a:p>
        </p:txBody>
      </p:sp>
      <p:cxnSp>
        <p:nvCxnSpPr>
          <p:cNvPr id="6" name="Straight Arrow Connector 5">
            <a:extLst>
              <a:ext uri="{FF2B5EF4-FFF2-40B4-BE49-F238E27FC236}">
                <a16:creationId xmlns:a16="http://schemas.microsoft.com/office/drawing/2014/main" id="{BFF27203-139E-0A05-1F84-80D0203A405D}"/>
              </a:ext>
            </a:extLst>
          </p:cNvPr>
          <p:cNvCxnSpPr/>
          <p:nvPr/>
        </p:nvCxnSpPr>
        <p:spPr>
          <a:xfrm>
            <a:off x="5571720" y="215657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F9499F-224E-A69A-DAD4-5EAE2EEDB611}"/>
              </a:ext>
            </a:extLst>
          </p:cNvPr>
          <p:cNvSpPr txBox="1"/>
          <p:nvPr/>
        </p:nvSpPr>
        <p:spPr>
          <a:xfrm>
            <a:off x="6158460" y="1977270"/>
            <a:ext cx="1306768" cy="369332"/>
          </a:xfrm>
          <a:prstGeom prst="rect">
            <a:avLst/>
          </a:prstGeom>
          <a:noFill/>
        </p:spPr>
        <p:txBody>
          <a:bodyPr wrap="none" rtlCol="0">
            <a:spAutoFit/>
          </a:bodyPr>
          <a:lstStyle/>
          <a:p>
            <a:r>
              <a:rPr lang="en-GB" dirty="0" err="1"/>
              <a:t>C</a:t>
            </a:r>
            <a:r>
              <a:rPr lang="en-GB" baseline="-25000" dirty="0" err="1"/>
              <a:t>Ac</a:t>
            </a:r>
            <a:r>
              <a:rPr lang="en-GB" dirty="0"/>
              <a:t>…C + 2H</a:t>
            </a:r>
            <a:r>
              <a:rPr lang="en-GB" baseline="-25000" dirty="0"/>
              <a:t>2</a:t>
            </a:r>
          </a:p>
        </p:txBody>
      </p:sp>
      <p:cxnSp>
        <p:nvCxnSpPr>
          <p:cNvPr id="8" name="Straight Arrow Connector 7">
            <a:extLst>
              <a:ext uri="{FF2B5EF4-FFF2-40B4-BE49-F238E27FC236}">
                <a16:creationId xmlns:a16="http://schemas.microsoft.com/office/drawing/2014/main" id="{AC8FC1F5-19E7-85FA-F64F-4023E7836944}"/>
              </a:ext>
            </a:extLst>
          </p:cNvPr>
          <p:cNvCxnSpPr/>
          <p:nvPr/>
        </p:nvCxnSpPr>
        <p:spPr>
          <a:xfrm>
            <a:off x="7364239" y="215657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5260B9-2523-B50F-B915-F055F7DF0D94}"/>
              </a:ext>
            </a:extLst>
          </p:cNvPr>
          <p:cNvSpPr txBox="1"/>
          <p:nvPr/>
        </p:nvSpPr>
        <p:spPr>
          <a:xfrm>
            <a:off x="7950979" y="1971913"/>
            <a:ext cx="1141659" cy="369332"/>
          </a:xfrm>
          <a:prstGeom prst="rect">
            <a:avLst/>
          </a:prstGeom>
          <a:noFill/>
        </p:spPr>
        <p:txBody>
          <a:bodyPr wrap="none" rtlCol="0">
            <a:spAutoFit/>
          </a:bodyPr>
          <a:lstStyle/>
          <a:p>
            <a:r>
              <a:rPr lang="en-GB" dirty="0"/>
              <a:t>2H</a:t>
            </a:r>
            <a:r>
              <a:rPr lang="en-GB" baseline="-25000" dirty="0"/>
              <a:t>2</a:t>
            </a:r>
            <a:r>
              <a:rPr lang="en-GB" dirty="0"/>
              <a:t> + 2C</a:t>
            </a:r>
            <a:r>
              <a:rPr lang="en-GB" baseline="-25000" dirty="0"/>
              <a:t>Ac</a:t>
            </a:r>
          </a:p>
        </p:txBody>
      </p:sp>
      <p:sp>
        <p:nvSpPr>
          <p:cNvPr id="11" name="TextBox 10">
            <a:extLst>
              <a:ext uri="{FF2B5EF4-FFF2-40B4-BE49-F238E27FC236}">
                <a16:creationId xmlns:a16="http://schemas.microsoft.com/office/drawing/2014/main" id="{4CBEC855-D7F6-F5B3-164E-22DFE784F493}"/>
              </a:ext>
            </a:extLst>
          </p:cNvPr>
          <p:cNvSpPr txBox="1"/>
          <p:nvPr/>
        </p:nvSpPr>
        <p:spPr>
          <a:xfrm>
            <a:off x="4722721" y="3433240"/>
            <a:ext cx="1091517" cy="369332"/>
          </a:xfrm>
          <a:prstGeom prst="rect">
            <a:avLst/>
          </a:prstGeom>
          <a:noFill/>
        </p:spPr>
        <p:txBody>
          <a:bodyPr wrap="none" rtlCol="0">
            <a:spAutoFit/>
          </a:bodyPr>
          <a:lstStyle/>
          <a:p>
            <a:r>
              <a:rPr lang="en-GB" dirty="0"/>
              <a:t>2C</a:t>
            </a:r>
            <a:r>
              <a:rPr lang="en-GB" baseline="-25000" dirty="0"/>
              <a:t>Ac</a:t>
            </a:r>
            <a:r>
              <a:rPr lang="en-GB" dirty="0"/>
              <a:t>…CO</a:t>
            </a:r>
            <a:r>
              <a:rPr lang="en-GB" baseline="-25000" dirty="0"/>
              <a:t>2</a:t>
            </a:r>
          </a:p>
        </p:txBody>
      </p:sp>
      <p:sp>
        <p:nvSpPr>
          <p:cNvPr id="12" name="TextBox 11">
            <a:extLst>
              <a:ext uri="{FF2B5EF4-FFF2-40B4-BE49-F238E27FC236}">
                <a16:creationId xmlns:a16="http://schemas.microsoft.com/office/drawing/2014/main" id="{155029A4-E91D-FE5D-B607-2F362B08696C}"/>
              </a:ext>
            </a:extLst>
          </p:cNvPr>
          <p:cNvSpPr txBox="1"/>
          <p:nvPr/>
        </p:nvSpPr>
        <p:spPr>
          <a:xfrm>
            <a:off x="3120223" y="1971913"/>
            <a:ext cx="1031051" cy="369332"/>
          </a:xfrm>
          <a:prstGeom prst="rect">
            <a:avLst/>
          </a:prstGeom>
          <a:noFill/>
        </p:spPr>
        <p:txBody>
          <a:bodyPr wrap="none" rtlCol="0">
            <a:spAutoFit/>
          </a:bodyPr>
          <a:lstStyle/>
          <a:p>
            <a:r>
              <a:rPr lang="en-GB" dirty="0" err="1"/>
              <a:t>C</a:t>
            </a:r>
            <a:r>
              <a:rPr lang="en-GB" baseline="-25000" dirty="0" err="1"/>
              <a:t>Ac</a:t>
            </a:r>
            <a:r>
              <a:rPr lang="en-GB" dirty="0"/>
              <a:t> + CH</a:t>
            </a:r>
            <a:r>
              <a:rPr lang="en-GB" baseline="-25000" dirty="0"/>
              <a:t>4</a:t>
            </a:r>
          </a:p>
        </p:txBody>
      </p:sp>
      <p:cxnSp>
        <p:nvCxnSpPr>
          <p:cNvPr id="13" name="Straight Arrow Connector 12">
            <a:extLst>
              <a:ext uri="{FF2B5EF4-FFF2-40B4-BE49-F238E27FC236}">
                <a16:creationId xmlns:a16="http://schemas.microsoft.com/office/drawing/2014/main" id="{70E2DC00-064A-8DF7-3528-C98A82E16AC1}"/>
              </a:ext>
            </a:extLst>
          </p:cNvPr>
          <p:cNvCxnSpPr/>
          <p:nvPr/>
        </p:nvCxnSpPr>
        <p:spPr>
          <a:xfrm>
            <a:off x="4143316" y="215657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7E544F-74AB-741B-B8E9-E821C1F79B31}"/>
              </a:ext>
            </a:extLst>
          </p:cNvPr>
          <p:cNvSpPr txBox="1"/>
          <p:nvPr/>
        </p:nvSpPr>
        <p:spPr>
          <a:xfrm>
            <a:off x="3082936" y="3437766"/>
            <a:ext cx="1154034" cy="369332"/>
          </a:xfrm>
          <a:prstGeom prst="rect">
            <a:avLst/>
          </a:prstGeom>
          <a:noFill/>
        </p:spPr>
        <p:txBody>
          <a:bodyPr wrap="none" rtlCol="0">
            <a:spAutoFit/>
          </a:bodyPr>
          <a:lstStyle/>
          <a:p>
            <a:r>
              <a:rPr lang="en-GB" dirty="0"/>
              <a:t>2C</a:t>
            </a:r>
            <a:r>
              <a:rPr lang="en-GB" baseline="-25000" dirty="0"/>
              <a:t>Ac</a:t>
            </a:r>
            <a:r>
              <a:rPr lang="en-GB" dirty="0"/>
              <a:t> + CO</a:t>
            </a:r>
            <a:r>
              <a:rPr lang="en-GB" baseline="-25000" dirty="0"/>
              <a:t>2</a:t>
            </a:r>
          </a:p>
        </p:txBody>
      </p:sp>
      <p:cxnSp>
        <p:nvCxnSpPr>
          <p:cNvPr id="16" name="Straight Arrow Connector 15">
            <a:extLst>
              <a:ext uri="{FF2B5EF4-FFF2-40B4-BE49-F238E27FC236}">
                <a16:creationId xmlns:a16="http://schemas.microsoft.com/office/drawing/2014/main" id="{CAB76F77-9E1B-B4DB-B5AE-60B557F5C1B9}"/>
              </a:ext>
            </a:extLst>
          </p:cNvPr>
          <p:cNvCxnSpPr/>
          <p:nvPr/>
        </p:nvCxnSpPr>
        <p:spPr>
          <a:xfrm>
            <a:off x="5698591" y="361254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BBBCCFC-A68A-43DE-9DD5-2615CE8FBB2C}"/>
              </a:ext>
            </a:extLst>
          </p:cNvPr>
          <p:cNvSpPr txBox="1"/>
          <p:nvPr/>
        </p:nvSpPr>
        <p:spPr>
          <a:xfrm>
            <a:off x="6198028" y="3437766"/>
            <a:ext cx="1256626" cy="369332"/>
          </a:xfrm>
          <a:prstGeom prst="rect">
            <a:avLst/>
          </a:prstGeom>
          <a:noFill/>
        </p:spPr>
        <p:txBody>
          <a:bodyPr wrap="none" rtlCol="0">
            <a:spAutoFit/>
          </a:bodyPr>
          <a:lstStyle/>
          <a:p>
            <a:r>
              <a:rPr lang="en-GB" dirty="0" err="1"/>
              <a:t>C</a:t>
            </a:r>
            <a:r>
              <a:rPr lang="en-GB" baseline="-25000" dirty="0" err="1"/>
              <a:t>Ac</a:t>
            </a:r>
            <a:r>
              <a:rPr lang="en-GB" dirty="0"/>
              <a:t>…C…CO</a:t>
            </a:r>
            <a:r>
              <a:rPr lang="en-GB" baseline="-25000" dirty="0"/>
              <a:t>2</a:t>
            </a:r>
          </a:p>
        </p:txBody>
      </p:sp>
      <p:cxnSp>
        <p:nvCxnSpPr>
          <p:cNvPr id="18" name="Straight Arrow Connector 17">
            <a:extLst>
              <a:ext uri="{FF2B5EF4-FFF2-40B4-BE49-F238E27FC236}">
                <a16:creationId xmlns:a16="http://schemas.microsoft.com/office/drawing/2014/main" id="{7B957109-CB15-3C6D-F9ED-F74B67ADF5CA}"/>
              </a:ext>
            </a:extLst>
          </p:cNvPr>
          <p:cNvCxnSpPr/>
          <p:nvPr/>
        </p:nvCxnSpPr>
        <p:spPr>
          <a:xfrm>
            <a:off x="7367351" y="3622432"/>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C777D8-5A0F-B9C3-48D0-DD52D23A6DA0}"/>
              </a:ext>
            </a:extLst>
          </p:cNvPr>
          <p:cNvSpPr txBox="1"/>
          <p:nvPr/>
        </p:nvSpPr>
        <p:spPr>
          <a:xfrm>
            <a:off x="7950979" y="3414906"/>
            <a:ext cx="1184491" cy="369332"/>
          </a:xfrm>
          <a:prstGeom prst="rect">
            <a:avLst/>
          </a:prstGeom>
          <a:noFill/>
        </p:spPr>
        <p:txBody>
          <a:bodyPr wrap="none" rtlCol="0">
            <a:spAutoFit/>
          </a:bodyPr>
          <a:lstStyle/>
          <a:p>
            <a:r>
              <a:rPr lang="en-GB" dirty="0" err="1"/>
              <a:t>C</a:t>
            </a:r>
            <a:r>
              <a:rPr lang="en-GB" baseline="-25000" dirty="0" err="1"/>
              <a:t>Ac</a:t>
            </a:r>
            <a:r>
              <a:rPr lang="en-GB" dirty="0"/>
              <a:t> + 2CO</a:t>
            </a:r>
            <a:r>
              <a:rPr lang="en-GB" baseline="-25000" dirty="0"/>
              <a:t>g</a:t>
            </a:r>
          </a:p>
        </p:txBody>
      </p:sp>
      <p:sp>
        <p:nvSpPr>
          <p:cNvPr id="20" name="TextBox 19">
            <a:extLst>
              <a:ext uri="{FF2B5EF4-FFF2-40B4-BE49-F238E27FC236}">
                <a16:creationId xmlns:a16="http://schemas.microsoft.com/office/drawing/2014/main" id="{C70062ED-2737-F750-66F9-E22466561ADF}"/>
              </a:ext>
            </a:extLst>
          </p:cNvPr>
          <p:cNvSpPr txBox="1"/>
          <p:nvPr/>
        </p:nvSpPr>
        <p:spPr>
          <a:xfrm>
            <a:off x="1046606" y="4113398"/>
            <a:ext cx="1024639" cy="369332"/>
          </a:xfrm>
          <a:prstGeom prst="rect">
            <a:avLst/>
          </a:prstGeom>
          <a:noFill/>
        </p:spPr>
        <p:txBody>
          <a:bodyPr wrap="none" rtlCol="0">
            <a:spAutoFit/>
          </a:bodyPr>
          <a:lstStyle/>
          <a:p>
            <a:r>
              <a:rPr lang="en-GB" dirty="0"/>
              <a:t>2C</a:t>
            </a:r>
            <a:r>
              <a:rPr lang="en-GB" baseline="-25000" dirty="0"/>
              <a:t>Ac</a:t>
            </a:r>
            <a:r>
              <a:rPr lang="en-GB" dirty="0"/>
              <a:t> + H</a:t>
            </a:r>
            <a:r>
              <a:rPr lang="en-GB" baseline="-25000" dirty="0"/>
              <a:t>2</a:t>
            </a:r>
          </a:p>
        </p:txBody>
      </p:sp>
      <p:cxnSp>
        <p:nvCxnSpPr>
          <p:cNvPr id="21" name="Straight Arrow Connector 20">
            <a:extLst>
              <a:ext uri="{FF2B5EF4-FFF2-40B4-BE49-F238E27FC236}">
                <a16:creationId xmlns:a16="http://schemas.microsoft.com/office/drawing/2014/main" id="{B30B2F0F-200C-33B3-9A64-D4F1936C5E8C}"/>
              </a:ext>
            </a:extLst>
          </p:cNvPr>
          <p:cNvCxnSpPr/>
          <p:nvPr/>
        </p:nvCxnSpPr>
        <p:spPr>
          <a:xfrm>
            <a:off x="2071245" y="4298064"/>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053006F-51FF-077F-2933-B9AB3ABF305A}"/>
              </a:ext>
            </a:extLst>
          </p:cNvPr>
          <p:cNvSpPr txBox="1"/>
          <p:nvPr/>
        </p:nvSpPr>
        <p:spPr>
          <a:xfrm>
            <a:off x="2702960" y="4113398"/>
            <a:ext cx="883575" cy="369332"/>
          </a:xfrm>
          <a:prstGeom prst="rect">
            <a:avLst/>
          </a:prstGeom>
          <a:noFill/>
        </p:spPr>
        <p:txBody>
          <a:bodyPr wrap="none" rtlCol="0">
            <a:spAutoFit/>
          </a:bodyPr>
          <a:lstStyle/>
          <a:p>
            <a:r>
              <a:rPr lang="en-GB" dirty="0"/>
              <a:t>2C</a:t>
            </a:r>
            <a:r>
              <a:rPr lang="en-GB" baseline="-25000" dirty="0"/>
              <a:t>Ac</a:t>
            </a:r>
            <a:r>
              <a:rPr lang="en-GB" dirty="0"/>
              <a:t>…H</a:t>
            </a:r>
            <a:endParaRPr lang="en-GB" baseline="-25000" dirty="0"/>
          </a:p>
        </p:txBody>
      </p:sp>
      <p:sp>
        <p:nvSpPr>
          <p:cNvPr id="23" name="TextBox 22">
            <a:extLst>
              <a:ext uri="{FF2B5EF4-FFF2-40B4-BE49-F238E27FC236}">
                <a16:creationId xmlns:a16="http://schemas.microsoft.com/office/drawing/2014/main" id="{1802578E-8D83-50BA-CE82-E770C43C3D2E}"/>
              </a:ext>
            </a:extLst>
          </p:cNvPr>
          <p:cNvSpPr txBox="1"/>
          <p:nvPr/>
        </p:nvSpPr>
        <p:spPr>
          <a:xfrm>
            <a:off x="3254514" y="4783204"/>
            <a:ext cx="1777603" cy="369332"/>
          </a:xfrm>
          <a:prstGeom prst="rect">
            <a:avLst/>
          </a:prstGeom>
          <a:noFill/>
        </p:spPr>
        <p:txBody>
          <a:bodyPr wrap="none" rtlCol="0">
            <a:spAutoFit/>
          </a:bodyPr>
          <a:lstStyle/>
          <a:p>
            <a:r>
              <a:rPr lang="en-GB" dirty="0" err="1"/>
              <a:t>C</a:t>
            </a:r>
            <a:r>
              <a:rPr lang="en-GB" baseline="-25000" dirty="0" err="1"/>
              <a:t>Ac</a:t>
            </a:r>
            <a:r>
              <a:rPr lang="en-GB" dirty="0"/>
              <a:t>…CO</a:t>
            </a:r>
            <a:r>
              <a:rPr lang="en-GB" baseline="-25000" dirty="0"/>
              <a:t>2</a:t>
            </a:r>
            <a:r>
              <a:rPr lang="en-GB" dirty="0"/>
              <a:t> + </a:t>
            </a:r>
            <a:r>
              <a:rPr lang="en-GB" dirty="0" err="1"/>
              <a:t>C</a:t>
            </a:r>
            <a:r>
              <a:rPr lang="en-GB" baseline="-25000" dirty="0" err="1"/>
              <a:t>Ac</a:t>
            </a:r>
            <a:r>
              <a:rPr lang="en-GB" dirty="0"/>
              <a:t>…H</a:t>
            </a:r>
            <a:endParaRPr lang="en-GB" baseline="-25000" dirty="0"/>
          </a:p>
        </p:txBody>
      </p:sp>
      <p:sp>
        <p:nvSpPr>
          <p:cNvPr id="26" name="TextBox 25">
            <a:extLst>
              <a:ext uri="{FF2B5EF4-FFF2-40B4-BE49-F238E27FC236}">
                <a16:creationId xmlns:a16="http://schemas.microsoft.com/office/drawing/2014/main" id="{3E78C6A2-3B9D-3770-7245-A2CFCAA66492}"/>
              </a:ext>
            </a:extLst>
          </p:cNvPr>
          <p:cNvSpPr txBox="1"/>
          <p:nvPr/>
        </p:nvSpPr>
        <p:spPr>
          <a:xfrm>
            <a:off x="5643860" y="4775584"/>
            <a:ext cx="1064266" cy="369332"/>
          </a:xfrm>
          <a:prstGeom prst="rect">
            <a:avLst/>
          </a:prstGeom>
          <a:noFill/>
        </p:spPr>
        <p:txBody>
          <a:bodyPr wrap="none" rtlCol="0">
            <a:spAutoFit/>
          </a:bodyPr>
          <a:lstStyle/>
          <a:p>
            <a:r>
              <a:rPr lang="en-GB" dirty="0" err="1"/>
              <a:t>C</a:t>
            </a:r>
            <a:r>
              <a:rPr lang="en-GB" baseline="-25000" dirty="0" err="1"/>
              <a:t>Ac</a:t>
            </a:r>
            <a:r>
              <a:rPr lang="en-GB" dirty="0"/>
              <a:t>…CO +</a:t>
            </a:r>
            <a:endParaRPr lang="en-GB" baseline="-25000" dirty="0"/>
          </a:p>
        </p:txBody>
      </p:sp>
      <p:sp>
        <p:nvSpPr>
          <p:cNvPr id="27" name="TextBox 26">
            <a:extLst>
              <a:ext uri="{FF2B5EF4-FFF2-40B4-BE49-F238E27FC236}">
                <a16:creationId xmlns:a16="http://schemas.microsoft.com/office/drawing/2014/main" id="{47A281D3-8227-73BA-D635-8DB5A898A21F}"/>
              </a:ext>
            </a:extLst>
          </p:cNvPr>
          <p:cNvSpPr txBox="1"/>
          <p:nvPr/>
        </p:nvSpPr>
        <p:spPr>
          <a:xfrm>
            <a:off x="6524668" y="5377318"/>
            <a:ext cx="1721946" cy="369332"/>
          </a:xfrm>
          <a:prstGeom prst="rect">
            <a:avLst/>
          </a:prstGeom>
          <a:noFill/>
        </p:spPr>
        <p:txBody>
          <a:bodyPr wrap="none" rtlCol="0">
            <a:spAutoFit/>
          </a:bodyPr>
          <a:lstStyle/>
          <a:p>
            <a:r>
              <a:rPr lang="en-GB" dirty="0" err="1"/>
              <a:t>C</a:t>
            </a:r>
            <a:r>
              <a:rPr lang="en-GB" baseline="-25000" dirty="0" err="1"/>
              <a:t>Ac</a:t>
            </a:r>
            <a:r>
              <a:rPr lang="en-GB" dirty="0"/>
              <a:t>…OH + </a:t>
            </a:r>
            <a:r>
              <a:rPr lang="en-GB" dirty="0" err="1"/>
              <a:t>C</a:t>
            </a:r>
            <a:r>
              <a:rPr lang="en-GB" baseline="-25000" dirty="0" err="1"/>
              <a:t>Ac</a:t>
            </a:r>
            <a:r>
              <a:rPr lang="en-GB" dirty="0"/>
              <a:t>…H</a:t>
            </a:r>
            <a:endParaRPr lang="en-GB" baseline="-25000" dirty="0"/>
          </a:p>
        </p:txBody>
      </p:sp>
      <p:cxnSp>
        <p:nvCxnSpPr>
          <p:cNvPr id="28" name="Straight Arrow Connector 27">
            <a:extLst>
              <a:ext uri="{FF2B5EF4-FFF2-40B4-BE49-F238E27FC236}">
                <a16:creationId xmlns:a16="http://schemas.microsoft.com/office/drawing/2014/main" id="{52C5A944-B45E-F83C-4E77-9D38B22FDB44}"/>
              </a:ext>
            </a:extLst>
          </p:cNvPr>
          <p:cNvCxnSpPr>
            <a:cxnSpLocks/>
          </p:cNvCxnSpPr>
          <p:nvPr/>
        </p:nvCxnSpPr>
        <p:spPr>
          <a:xfrm rot="10800000">
            <a:off x="4091828" y="215657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08E3293-294F-9220-2F69-B52FC5674C87}"/>
              </a:ext>
            </a:extLst>
          </p:cNvPr>
          <p:cNvCxnSpPr/>
          <p:nvPr/>
        </p:nvCxnSpPr>
        <p:spPr>
          <a:xfrm>
            <a:off x="4171950" y="361254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7DB27FE-1A3F-5F33-49E3-79C6B2DFCD2B}"/>
              </a:ext>
            </a:extLst>
          </p:cNvPr>
          <p:cNvCxnSpPr>
            <a:cxnSpLocks/>
          </p:cNvCxnSpPr>
          <p:nvPr/>
        </p:nvCxnSpPr>
        <p:spPr>
          <a:xfrm rot="10800000">
            <a:off x="4120462" y="3612549"/>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20BC21-55E1-27C6-BD16-A21EC190C7F4}"/>
              </a:ext>
            </a:extLst>
          </p:cNvPr>
          <p:cNvSpPr txBox="1"/>
          <p:nvPr/>
        </p:nvSpPr>
        <p:spPr>
          <a:xfrm>
            <a:off x="3932029" y="1690689"/>
            <a:ext cx="1225592" cy="369332"/>
          </a:xfrm>
          <a:prstGeom prst="rect">
            <a:avLst/>
          </a:prstGeom>
          <a:noFill/>
        </p:spPr>
        <p:txBody>
          <a:bodyPr wrap="none" rtlCol="0">
            <a:spAutoFit/>
          </a:bodyPr>
          <a:lstStyle/>
          <a:p>
            <a:r>
              <a:rPr lang="en-GB" dirty="0"/>
              <a:t>Adsorption</a:t>
            </a:r>
          </a:p>
        </p:txBody>
      </p:sp>
      <p:sp>
        <p:nvSpPr>
          <p:cNvPr id="32" name="TextBox 31">
            <a:extLst>
              <a:ext uri="{FF2B5EF4-FFF2-40B4-BE49-F238E27FC236}">
                <a16:creationId xmlns:a16="http://schemas.microsoft.com/office/drawing/2014/main" id="{C0BD8A01-FC8B-8888-B11E-3BA5E8FFF75A}"/>
              </a:ext>
            </a:extLst>
          </p:cNvPr>
          <p:cNvSpPr txBox="1"/>
          <p:nvPr/>
        </p:nvSpPr>
        <p:spPr>
          <a:xfrm>
            <a:off x="5355151" y="1680269"/>
            <a:ext cx="1568635" cy="369332"/>
          </a:xfrm>
          <a:prstGeom prst="rect">
            <a:avLst/>
          </a:prstGeom>
          <a:noFill/>
        </p:spPr>
        <p:txBody>
          <a:bodyPr wrap="none" rtlCol="0">
            <a:spAutoFit/>
          </a:bodyPr>
          <a:lstStyle/>
          <a:p>
            <a:r>
              <a:rPr lang="en-GB" dirty="0"/>
              <a:t>Chemisorption</a:t>
            </a:r>
          </a:p>
        </p:txBody>
      </p:sp>
      <p:sp>
        <p:nvSpPr>
          <p:cNvPr id="33" name="TextBox 32">
            <a:extLst>
              <a:ext uri="{FF2B5EF4-FFF2-40B4-BE49-F238E27FC236}">
                <a16:creationId xmlns:a16="http://schemas.microsoft.com/office/drawing/2014/main" id="{EA02CFDD-2DA5-6C4C-9BFE-32C4EEFF9741}"/>
              </a:ext>
            </a:extLst>
          </p:cNvPr>
          <p:cNvSpPr txBox="1"/>
          <p:nvPr/>
        </p:nvSpPr>
        <p:spPr>
          <a:xfrm>
            <a:off x="7011818" y="1680269"/>
            <a:ext cx="1549142" cy="369332"/>
          </a:xfrm>
          <a:prstGeom prst="rect">
            <a:avLst/>
          </a:prstGeom>
          <a:noFill/>
        </p:spPr>
        <p:txBody>
          <a:bodyPr wrap="none" rtlCol="0">
            <a:spAutoFit/>
          </a:bodyPr>
          <a:lstStyle/>
          <a:p>
            <a:r>
              <a:rPr lang="en-GB" dirty="0" err="1"/>
              <a:t>Decompostion</a:t>
            </a:r>
            <a:endParaRPr lang="en-GB" dirty="0"/>
          </a:p>
        </p:txBody>
      </p:sp>
      <p:sp>
        <p:nvSpPr>
          <p:cNvPr id="34" name="TextBox 33">
            <a:extLst>
              <a:ext uri="{FF2B5EF4-FFF2-40B4-BE49-F238E27FC236}">
                <a16:creationId xmlns:a16="http://schemas.microsoft.com/office/drawing/2014/main" id="{5391A2C8-F550-156F-DD8D-170A4D141AAD}"/>
              </a:ext>
            </a:extLst>
          </p:cNvPr>
          <p:cNvSpPr txBox="1"/>
          <p:nvPr/>
        </p:nvSpPr>
        <p:spPr>
          <a:xfrm>
            <a:off x="3918030" y="3087036"/>
            <a:ext cx="1225592" cy="369332"/>
          </a:xfrm>
          <a:prstGeom prst="rect">
            <a:avLst/>
          </a:prstGeom>
          <a:noFill/>
        </p:spPr>
        <p:txBody>
          <a:bodyPr wrap="none" rtlCol="0">
            <a:spAutoFit/>
          </a:bodyPr>
          <a:lstStyle/>
          <a:p>
            <a:r>
              <a:rPr lang="en-GB" dirty="0"/>
              <a:t>Adsorption</a:t>
            </a:r>
          </a:p>
        </p:txBody>
      </p:sp>
      <p:sp>
        <p:nvSpPr>
          <p:cNvPr id="35" name="TextBox 34">
            <a:extLst>
              <a:ext uri="{FF2B5EF4-FFF2-40B4-BE49-F238E27FC236}">
                <a16:creationId xmlns:a16="http://schemas.microsoft.com/office/drawing/2014/main" id="{E9DAA5F2-4391-1EA8-8F36-6839EB60200B}"/>
              </a:ext>
            </a:extLst>
          </p:cNvPr>
          <p:cNvSpPr txBox="1"/>
          <p:nvPr/>
        </p:nvSpPr>
        <p:spPr>
          <a:xfrm>
            <a:off x="5435399" y="3081294"/>
            <a:ext cx="1259832" cy="369332"/>
          </a:xfrm>
          <a:prstGeom prst="rect">
            <a:avLst/>
          </a:prstGeom>
          <a:noFill/>
        </p:spPr>
        <p:txBody>
          <a:bodyPr wrap="none" rtlCol="0">
            <a:spAutoFit/>
          </a:bodyPr>
          <a:lstStyle/>
          <a:p>
            <a:r>
              <a:rPr lang="en-GB" dirty="0"/>
              <a:t>Abstraction</a:t>
            </a:r>
          </a:p>
        </p:txBody>
      </p:sp>
      <p:sp>
        <p:nvSpPr>
          <p:cNvPr id="36" name="TextBox 35">
            <a:extLst>
              <a:ext uri="{FF2B5EF4-FFF2-40B4-BE49-F238E27FC236}">
                <a16:creationId xmlns:a16="http://schemas.microsoft.com/office/drawing/2014/main" id="{B62FF9AB-8F45-6CC3-0335-1D450B6474A7}"/>
              </a:ext>
            </a:extLst>
          </p:cNvPr>
          <p:cNvSpPr txBox="1"/>
          <p:nvPr/>
        </p:nvSpPr>
        <p:spPr>
          <a:xfrm>
            <a:off x="6978915" y="3053296"/>
            <a:ext cx="1871090" cy="369332"/>
          </a:xfrm>
          <a:prstGeom prst="rect">
            <a:avLst/>
          </a:prstGeom>
          <a:noFill/>
        </p:spPr>
        <p:txBody>
          <a:bodyPr wrap="none" rtlCol="0">
            <a:spAutoFit/>
          </a:bodyPr>
          <a:lstStyle/>
          <a:p>
            <a:r>
              <a:rPr lang="en-GB" dirty="0"/>
              <a:t>Reactivation of Ac</a:t>
            </a:r>
          </a:p>
        </p:txBody>
      </p:sp>
      <p:sp>
        <p:nvSpPr>
          <p:cNvPr id="37" name="TextBox 36">
            <a:extLst>
              <a:ext uri="{FF2B5EF4-FFF2-40B4-BE49-F238E27FC236}">
                <a16:creationId xmlns:a16="http://schemas.microsoft.com/office/drawing/2014/main" id="{5A51716C-76C4-46B3-2F37-00A68EB2C28B}"/>
              </a:ext>
            </a:extLst>
          </p:cNvPr>
          <p:cNvSpPr txBox="1"/>
          <p:nvPr/>
        </p:nvSpPr>
        <p:spPr>
          <a:xfrm>
            <a:off x="8210459" y="4604738"/>
            <a:ext cx="3894869" cy="646331"/>
          </a:xfrm>
          <a:prstGeom prst="rect">
            <a:avLst/>
          </a:prstGeom>
          <a:noFill/>
        </p:spPr>
        <p:txBody>
          <a:bodyPr wrap="square" rtlCol="0">
            <a:spAutoFit/>
          </a:bodyPr>
          <a:lstStyle/>
          <a:p>
            <a:r>
              <a:rPr lang="en-GB" dirty="0"/>
              <a:t>Interruption of reverse water gas shift reaction to create phyllosilicates.</a:t>
            </a:r>
          </a:p>
        </p:txBody>
      </p:sp>
      <p:cxnSp>
        <p:nvCxnSpPr>
          <p:cNvPr id="38" name="Straight Arrow Connector 37">
            <a:extLst>
              <a:ext uri="{FF2B5EF4-FFF2-40B4-BE49-F238E27FC236}">
                <a16:creationId xmlns:a16="http://schemas.microsoft.com/office/drawing/2014/main" id="{2538C9DF-F719-54BE-BB38-F251533646F5}"/>
              </a:ext>
            </a:extLst>
          </p:cNvPr>
          <p:cNvCxnSpPr/>
          <p:nvPr/>
        </p:nvCxnSpPr>
        <p:spPr>
          <a:xfrm>
            <a:off x="8246614" y="5563177"/>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5FCBB3A-4B75-A676-F159-24311009970C}"/>
              </a:ext>
            </a:extLst>
          </p:cNvPr>
          <p:cNvSpPr txBox="1"/>
          <p:nvPr/>
        </p:nvSpPr>
        <p:spPr>
          <a:xfrm>
            <a:off x="8914014" y="5374465"/>
            <a:ext cx="1215397" cy="369332"/>
          </a:xfrm>
          <a:prstGeom prst="rect">
            <a:avLst/>
          </a:prstGeom>
          <a:noFill/>
        </p:spPr>
        <p:txBody>
          <a:bodyPr wrap="none" rtlCol="0">
            <a:spAutoFit/>
          </a:bodyPr>
          <a:lstStyle/>
          <a:p>
            <a:r>
              <a:rPr lang="en-GB" dirty="0"/>
              <a:t>2C</a:t>
            </a:r>
            <a:r>
              <a:rPr lang="en-GB" baseline="-25000" dirty="0"/>
              <a:t>Ac</a:t>
            </a:r>
            <a:r>
              <a:rPr lang="en-GB" dirty="0"/>
              <a:t> + H</a:t>
            </a:r>
            <a:r>
              <a:rPr lang="en-GB" baseline="-25000" dirty="0"/>
              <a:t>2</a:t>
            </a:r>
            <a:r>
              <a:rPr lang="en-GB" dirty="0"/>
              <a:t>O</a:t>
            </a:r>
            <a:endParaRPr lang="en-GB" baseline="-25000" dirty="0"/>
          </a:p>
        </p:txBody>
      </p:sp>
      <p:cxnSp>
        <p:nvCxnSpPr>
          <p:cNvPr id="41" name="Straight Arrow Connector 40">
            <a:extLst>
              <a:ext uri="{FF2B5EF4-FFF2-40B4-BE49-F238E27FC236}">
                <a16:creationId xmlns:a16="http://schemas.microsoft.com/office/drawing/2014/main" id="{F3377534-E271-2F29-6D55-494230BBB021}"/>
              </a:ext>
            </a:extLst>
          </p:cNvPr>
          <p:cNvCxnSpPr/>
          <p:nvPr/>
        </p:nvCxnSpPr>
        <p:spPr>
          <a:xfrm>
            <a:off x="5047798" y="496787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EF7DD8C-35F9-5865-E066-0655D0420C2C}"/>
              </a:ext>
            </a:extLst>
          </p:cNvPr>
          <p:cNvCxnSpPr>
            <a:cxnSpLocks/>
          </p:cNvCxnSpPr>
          <p:nvPr/>
        </p:nvCxnSpPr>
        <p:spPr>
          <a:xfrm rot="10800000">
            <a:off x="4996310" y="4967870"/>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E2FF24C-C784-3956-FD5A-F65537200908}"/>
              </a:ext>
            </a:extLst>
          </p:cNvPr>
          <p:cNvSpPr txBox="1"/>
          <p:nvPr/>
        </p:nvSpPr>
        <p:spPr>
          <a:xfrm>
            <a:off x="6598224" y="4764576"/>
            <a:ext cx="918841" cy="369332"/>
          </a:xfrm>
          <a:prstGeom prst="rect">
            <a:avLst/>
          </a:prstGeom>
          <a:noFill/>
          <a:ln w="38100">
            <a:solidFill>
              <a:schemeClr val="tx1"/>
            </a:solidFill>
          </a:ln>
        </p:spPr>
        <p:txBody>
          <a:bodyPr wrap="none" rtlCol="0">
            <a:spAutoFit/>
          </a:bodyPr>
          <a:lstStyle/>
          <a:p>
            <a:r>
              <a:rPr lang="en-GB" dirty="0" err="1"/>
              <a:t>C</a:t>
            </a:r>
            <a:r>
              <a:rPr lang="en-GB" baseline="-25000" dirty="0" err="1"/>
              <a:t>Ac</a:t>
            </a:r>
            <a:r>
              <a:rPr lang="en-GB" dirty="0"/>
              <a:t>…OH</a:t>
            </a:r>
            <a:endParaRPr lang="en-GB" baseline="-25000" dirty="0"/>
          </a:p>
        </p:txBody>
      </p:sp>
      <p:sp>
        <p:nvSpPr>
          <p:cNvPr id="5" name="TextBox 4">
            <a:extLst>
              <a:ext uri="{FF2B5EF4-FFF2-40B4-BE49-F238E27FC236}">
                <a16:creationId xmlns:a16="http://schemas.microsoft.com/office/drawing/2014/main" id="{57462955-7DAD-7329-47FA-1D64A2FCC486}"/>
              </a:ext>
            </a:extLst>
          </p:cNvPr>
          <p:cNvSpPr txBox="1"/>
          <p:nvPr/>
        </p:nvSpPr>
        <p:spPr>
          <a:xfrm>
            <a:off x="3120223" y="2602544"/>
            <a:ext cx="1176925" cy="369332"/>
          </a:xfrm>
          <a:prstGeom prst="rect">
            <a:avLst/>
          </a:prstGeom>
          <a:noFill/>
        </p:spPr>
        <p:txBody>
          <a:bodyPr wrap="none" rtlCol="0">
            <a:spAutoFit/>
          </a:bodyPr>
          <a:lstStyle/>
          <a:p>
            <a:r>
              <a:rPr lang="en-GB" dirty="0" err="1"/>
              <a:t>C</a:t>
            </a:r>
            <a:r>
              <a:rPr lang="en-GB" baseline="-25000" dirty="0" err="1"/>
              <a:t>Ac</a:t>
            </a:r>
            <a:r>
              <a:rPr lang="en-GB" dirty="0"/>
              <a:t> + 2H</a:t>
            </a:r>
            <a:r>
              <a:rPr lang="en-GB" baseline="-25000" dirty="0"/>
              <a:t>2</a:t>
            </a:r>
            <a:r>
              <a:rPr lang="en-GB" dirty="0"/>
              <a:t>O</a:t>
            </a:r>
            <a:endParaRPr lang="en-GB" baseline="-25000" dirty="0"/>
          </a:p>
        </p:txBody>
      </p:sp>
      <p:cxnSp>
        <p:nvCxnSpPr>
          <p:cNvPr id="9" name="Straight Arrow Connector 8">
            <a:extLst>
              <a:ext uri="{FF2B5EF4-FFF2-40B4-BE49-F238E27FC236}">
                <a16:creationId xmlns:a16="http://schemas.microsoft.com/office/drawing/2014/main" id="{63605F81-D200-D792-370E-512E20FB57EE}"/>
              </a:ext>
            </a:extLst>
          </p:cNvPr>
          <p:cNvCxnSpPr>
            <a:cxnSpLocks/>
          </p:cNvCxnSpPr>
          <p:nvPr/>
        </p:nvCxnSpPr>
        <p:spPr>
          <a:xfrm>
            <a:off x="7480366" y="2761652"/>
            <a:ext cx="486340" cy="3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9BFE9D-4494-5F46-8711-D0FAB4393A89}"/>
              </a:ext>
            </a:extLst>
          </p:cNvPr>
          <p:cNvSpPr txBox="1"/>
          <p:nvPr/>
        </p:nvSpPr>
        <p:spPr>
          <a:xfrm>
            <a:off x="7938037" y="2547518"/>
            <a:ext cx="1170064" cy="369332"/>
          </a:xfrm>
          <a:prstGeom prst="rect">
            <a:avLst/>
          </a:prstGeom>
          <a:noFill/>
        </p:spPr>
        <p:txBody>
          <a:bodyPr wrap="none" rtlCol="0">
            <a:spAutoFit/>
          </a:bodyPr>
          <a:lstStyle/>
          <a:p>
            <a:r>
              <a:rPr lang="en-GB" dirty="0"/>
              <a:t>2H</a:t>
            </a:r>
            <a:r>
              <a:rPr lang="en-GB" baseline="-25000" dirty="0"/>
              <a:t>2</a:t>
            </a:r>
            <a:r>
              <a:rPr lang="en-GB" dirty="0"/>
              <a:t> + CO</a:t>
            </a:r>
            <a:r>
              <a:rPr lang="en-GB" baseline="-25000" dirty="0"/>
              <a:t>2g</a:t>
            </a:r>
          </a:p>
        </p:txBody>
      </p:sp>
      <p:cxnSp>
        <p:nvCxnSpPr>
          <p:cNvPr id="24" name="Straight Arrow Connector 23">
            <a:extLst>
              <a:ext uri="{FF2B5EF4-FFF2-40B4-BE49-F238E27FC236}">
                <a16:creationId xmlns:a16="http://schemas.microsoft.com/office/drawing/2014/main" id="{617C2803-1E93-1EE6-B988-46F179B89E22}"/>
              </a:ext>
            </a:extLst>
          </p:cNvPr>
          <p:cNvCxnSpPr>
            <a:cxnSpLocks/>
          </p:cNvCxnSpPr>
          <p:nvPr/>
        </p:nvCxnSpPr>
        <p:spPr>
          <a:xfrm flipV="1">
            <a:off x="4302943" y="2776911"/>
            <a:ext cx="449234" cy="3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101AFF-19A2-0976-DF1E-65FDA1EC46B8}"/>
              </a:ext>
            </a:extLst>
          </p:cNvPr>
          <p:cNvCxnSpPr>
            <a:cxnSpLocks/>
          </p:cNvCxnSpPr>
          <p:nvPr/>
        </p:nvCxnSpPr>
        <p:spPr>
          <a:xfrm flipH="1">
            <a:off x="4251455" y="2776911"/>
            <a:ext cx="361962" cy="3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4498DC-04A4-B1FC-31CA-157E199B83B6}"/>
              </a:ext>
            </a:extLst>
          </p:cNvPr>
          <p:cNvSpPr txBox="1"/>
          <p:nvPr/>
        </p:nvSpPr>
        <p:spPr>
          <a:xfrm>
            <a:off x="4715628" y="2588617"/>
            <a:ext cx="997389" cy="369332"/>
          </a:xfrm>
          <a:prstGeom prst="rect">
            <a:avLst/>
          </a:prstGeom>
          <a:noFill/>
        </p:spPr>
        <p:txBody>
          <a:bodyPr wrap="none" rtlCol="0">
            <a:spAutoFit/>
          </a:bodyPr>
          <a:lstStyle/>
          <a:p>
            <a:r>
              <a:rPr lang="en-GB" dirty="0" err="1"/>
              <a:t>C</a:t>
            </a:r>
            <a:r>
              <a:rPr lang="en-GB" baseline="-25000" dirty="0" err="1"/>
              <a:t>Ac</a:t>
            </a:r>
            <a:r>
              <a:rPr lang="en-GB" dirty="0"/>
              <a:t>…H</a:t>
            </a:r>
            <a:r>
              <a:rPr lang="en-GB" baseline="-25000" dirty="0"/>
              <a:t>2</a:t>
            </a:r>
            <a:r>
              <a:rPr lang="en-GB" dirty="0"/>
              <a:t>O</a:t>
            </a:r>
            <a:endParaRPr lang="en-GB" baseline="-25000" dirty="0"/>
          </a:p>
        </p:txBody>
      </p:sp>
      <p:sp>
        <p:nvSpPr>
          <p:cNvPr id="44" name="TextBox 43">
            <a:extLst>
              <a:ext uri="{FF2B5EF4-FFF2-40B4-BE49-F238E27FC236}">
                <a16:creationId xmlns:a16="http://schemas.microsoft.com/office/drawing/2014/main" id="{7C9CC6CF-6CF1-75B4-6F65-E6868EA74B3C}"/>
              </a:ext>
            </a:extLst>
          </p:cNvPr>
          <p:cNvSpPr txBox="1"/>
          <p:nvPr/>
        </p:nvSpPr>
        <p:spPr>
          <a:xfrm>
            <a:off x="6096000" y="2592245"/>
            <a:ext cx="1459054" cy="369332"/>
          </a:xfrm>
          <a:prstGeom prst="rect">
            <a:avLst/>
          </a:prstGeom>
          <a:noFill/>
        </p:spPr>
        <p:txBody>
          <a:bodyPr wrap="none" rtlCol="0">
            <a:spAutoFit/>
          </a:bodyPr>
          <a:lstStyle/>
          <a:p>
            <a:r>
              <a:rPr lang="en-GB" dirty="0" err="1"/>
              <a:t>C</a:t>
            </a:r>
            <a:r>
              <a:rPr lang="en-GB" baseline="-25000" dirty="0" err="1"/>
              <a:t>Ac</a:t>
            </a:r>
            <a:r>
              <a:rPr lang="en-GB" dirty="0"/>
              <a:t>…C + 2H</a:t>
            </a:r>
            <a:r>
              <a:rPr lang="en-GB" baseline="-25000" dirty="0"/>
              <a:t>2</a:t>
            </a:r>
            <a:r>
              <a:rPr lang="en-GB" dirty="0"/>
              <a:t>O</a:t>
            </a:r>
            <a:endParaRPr lang="en-GB" baseline="-25000" dirty="0"/>
          </a:p>
        </p:txBody>
      </p:sp>
      <p:cxnSp>
        <p:nvCxnSpPr>
          <p:cNvPr id="45" name="Straight Arrow Connector 44">
            <a:extLst>
              <a:ext uri="{FF2B5EF4-FFF2-40B4-BE49-F238E27FC236}">
                <a16:creationId xmlns:a16="http://schemas.microsoft.com/office/drawing/2014/main" id="{BFDF4F0D-9ABB-D121-C17C-18120C0CC70C}"/>
              </a:ext>
            </a:extLst>
          </p:cNvPr>
          <p:cNvCxnSpPr/>
          <p:nvPr/>
        </p:nvCxnSpPr>
        <p:spPr>
          <a:xfrm>
            <a:off x="5611288" y="2778001"/>
            <a:ext cx="586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6CF8343-720E-5829-81A4-00335F85F96E}"/>
              </a:ext>
            </a:extLst>
          </p:cNvPr>
          <p:cNvSpPr/>
          <p:nvPr/>
        </p:nvSpPr>
        <p:spPr>
          <a:xfrm>
            <a:off x="7995375" y="2012277"/>
            <a:ext cx="430168" cy="9456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11D0FCAB-F618-DF6F-37D6-CF1B70D3F244}"/>
              </a:ext>
            </a:extLst>
          </p:cNvPr>
          <p:cNvSpPr txBox="1"/>
          <p:nvPr/>
        </p:nvSpPr>
        <p:spPr>
          <a:xfrm>
            <a:off x="9033110" y="2279915"/>
            <a:ext cx="2739789" cy="369332"/>
          </a:xfrm>
          <a:prstGeom prst="rect">
            <a:avLst/>
          </a:prstGeom>
          <a:noFill/>
        </p:spPr>
        <p:txBody>
          <a:bodyPr wrap="none" rtlCol="0">
            <a:spAutoFit/>
          </a:bodyPr>
          <a:lstStyle/>
          <a:p>
            <a:r>
              <a:rPr lang="en-GB" dirty="0"/>
              <a:t>Diatomic hydrogen evolved</a:t>
            </a:r>
          </a:p>
        </p:txBody>
      </p:sp>
      <p:sp>
        <p:nvSpPr>
          <p:cNvPr id="51" name="Right Brace 50">
            <a:extLst>
              <a:ext uri="{FF2B5EF4-FFF2-40B4-BE49-F238E27FC236}">
                <a16:creationId xmlns:a16="http://schemas.microsoft.com/office/drawing/2014/main" id="{DC233DC4-A54D-AD78-CEA0-48A88AEB57F5}"/>
              </a:ext>
            </a:extLst>
          </p:cNvPr>
          <p:cNvSpPr/>
          <p:nvPr/>
        </p:nvSpPr>
        <p:spPr>
          <a:xfrm>
            <a:off x="9109730" y="2746609"/>
            <a:ext cx="329797" cy="89024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a:extLst>
              <a:ext uri="{FF2B5EF4-FFF2-40B4-BE49-F238E27FC236}">
                <a16:creationId xmlns:a16="http://schemas.microsoft.com/office/drawing/2014/main" id="{FE1FFD9D-4FBB-7FD3-0A45-52AE63DECD22}"/>
              </a:ext>
            </a:extLst>
          </p:cNvPr>
          <p:cNvSpPr txBox="1"/>
          <p:nvPr/>
        </p:nvSpPr>
        <p:spPr>
          <a:xfrm>
            <a:off x="9460412" y="2735126"/>
            <a:ext cx="2739789" cy="923330"/>
          </a:xfrm>
          <a:prstGeom prst="rect">
            <a:avLst/>
          </a:prstGeom>
          <a:noFill/>
        </p:spPr>
        <p:txBody>
          <a:bodyPr wrap="square" rtlCol="0">
            <a:spAutoFit/>
          </a:bodyPr>
          <a:lstStyle/>
          <a:p>
            <a:r>
              <a:rPr lang="en-GB" dirty="0"/>
              <a:t>Release creates more active sites and process continues</a:t>
            </a:r>
          </a:p>
        </p:txBody>
      </p:sp>
      <p:cxnSp>
        <p:nvCxnSpPr>
          <p:cNvPr id="48" name="Connector: Curved 47">
            <a:extLst>
              <a:ext uri="{FF2B5EF4-FFF2-40B4-BE49-F238E27FC236}">
                <a16:creationId xmlns:a16="http://schemas.microsoft.com/office/drawing/2014/main" id="{3D5BE91C-CEF8-C04F-0919-A4CB5FA87D54}"/>
              </a:ext>
            </a:extLst>
          </p:cNvPr>
          <p:cNvCxnSpPr/>
          <p:nvPr/>
        </p:nvCxnSpPr>
        <p:spPr>
          <a:xfrm rot="10800000">
            <a:off x="2830286" y="2776911"/>
            <a:ext cx="6934200" cy="3112260"/>
          </a:xfrm>
          <a:prstGeom prst="curvedConnector3">
            <a:avLst>
              <a:gd name="adj1" fmla="val 13634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A148E033-982E-F537-3E10-14D59E23CD30}"/>
              </a:ext>
            </a:extLst>
          </p:cNvPr>
          <p:cNvCxnSpPr>
            <a:cxnSpLocks/>
          </p:cNvCxnSpPr>
          <p:nvPr/>
        </p:nvCxnSpPr>
        <p:spPr>
          <a:xfrm rot="10800000" flipV="1">
            <a:off x="3254514" y="2957949"/>
            <a:ext cx="3343710" cy="569022"/>
          </a:xfrm>
          <a:prstGeom prst="curvedConnector3">
            <a:avLst>
              <a:gd name="adj1" fmla="val -79246"/>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132E3460-AF2A-DA83-8B3F-A61A10AB12AF}"/>
              </a:ext>
            </a:extLst>
          </p:cNvPr>
          <p:cNvCxnSpPr/>
          <p:nvPr/>
        </p:nvCxnSpPr>
        <p:spPr>
          <a:xfrm rot="10800000" flipV="1">
            <a:off x="6297387" y="3929742"/>
            <a:ext cx="1913073" cy="674995"/>
          </a:xfrm>
          <a:prstGeom prst="curvedConnector3">
            <a:avLst>
              <a:gd name="adj1" fmla="val 17746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45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nodeType="withEffect">
                                  <p:stCondLst>
                                    <p:cond delay="0"/>
                                  </p:stCondLst>
                                  <p:childTnLst>
                                    <p:anim calcmode="discrete" valueType="str">
                                      <p:cBhvr override="childStyle">
                                        <p:cTn id="6" dur="500" fill="hold"/>
                                        <p:tgtEl>
                                          <p:spTgt spid="36">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9E38-4BAB-71AF-9254-E5396F2AB9BA}"/>
              </a:ext>
            </a:extLst>
          </p:cNvPr>
          <p:cNvSpPr>
            <a:spLocks noGrp="1"/>
          </p:cNvSpPr>
          <p:nvPr>
            <p:ph type="title"/>
          </p:nvPr>
        </p:nvSpPr>
        <p:spPr/>
        <p:txBody>
          <a:bodyPr>
            <a:normAutofit/>
          </a:bodyPr>
          <a:lstStyle/>
          <a:p>
            <a:r>
              <a:rPr lang="en-GB" sz="4000" dirty="0"/>
              <a:t>The end of the beginning…</a:t>
            </a:r>
          </a:p>
        </p:txBody>
      </p:sp>
      <p:sp>
        <p:nvSpPr>
          <p:cNvPr id="4" name="Text Placeholder 3">
            <a:extLst>
              <a:ext uri="{FF2B5EF4-FFF2-40B4-BE49-F238E27FC236}">
                <a16:creationId xmlns:a16="http://schemas.microsoft.com/office/drawing/2014/main" id="{CFB00C5E-1931-C165-D93C-83B75E2784C2}"/>
              </a:ext>
            </a:extLst>
          </p:cNvPr>
          <p:cNvSpPr>
            <a:spLocks noGrp="1"/>
          </p:cNvSpPr>
          <p:nvPr>
            <p:ph type="body" idx="1"/>
          </p:nvPr>
        </p:nvSpPr>
        <p:spPr>
          <a:xfrm>
            <a:off x="514905" y="1825625"/>
            <a:ext cx="10838895" cy="2702832"/>
          </a:xfrm>
        </p:spPr>
        <p:txBody>
          <a:bodyPr>
            <a:normAutofit/>
          </a:bodyPr>
          <a:lstStyle/>
          <a:p>
            <a:r>
              <a:rPr lang="en-GB" sz="2400" dirty="0">
                <a:effectLst/>
                <a:latin typeface="Times New Roman" panose="02020603050405020304" pitchFamily="18" charset="0"/>
              </a:rPr>
              <a:t>Amorphous carbon becomes deactivated as chlorite incorporates water into its lattice.</a:t>
            </a:r>
          </a:p>
          <a:p>
            <a:r>
              <a:rPr lang="en-GB" sz="2400" dirty="0">
                <a:effectLst/>
                <a:latin typeface="Times New Roman" panose="02020603050405020304" pitchFamily="18" charset="0"/>
              </a:rPr>
              <a:t> The decomposition of alkanes decreases due to annealing of active reaction sites.</a:t>
            </a:r>
          </a:p>
          <a:p>
            <a:r>
              <a:rPr lang="en-GB" sz="2400" dirty="0">
                <a:latin typeface="Times New Roman" panose="02020603050405020304" pitchFamily="18" charset="0"/>
              </a:rPr>
              <a:t>Amorphous carbon turns to carbon black.</a:t>
            </a:r>
          </a:p>
          <a:p>
            <a:r>
              <a:rPr lang="en-GB" sz="2400" dirty="0">
                <a:latin typeface="Times New Roman" panose="02020603050405020304" pitchFamily="18" charset="0"/>
              </a:rPr>
              <a:t>Expulsion and consumption of dry gas to create diatomic hydrogen ends the process.</a:t>
            </a:r>
            <a:endParaRPr lang="en-GB" sz="2400" dirty="0">
              <a:effectLst/>
              <a:latin typeface="Times New Roman" panose="02020603050405020304" pitchFamily="18" charset="0"/>
            </a:endParaRPr>
          </a:p>
          <a:p>
            <a:r>
              <a:rPr lang="en-GB" sz="2400" dirty="0">
                <a:latin typeface="Times New Roman" panose="02020603050405020304" pitchFamily="18" charset="0"/>
              </a:rPr>
              <a:t>Gigantic unreactive </a:t>
            </a:r>
            <a:r>
              <a:rPr lang="en-GB" sz="2400" dirty="0" err="1">
                <a:latin typeface="Times New Roman" panose="02020603050405020304" pitchFamily="18" charset="0"/>
              </a:rPr>
              <a:t>heteromolecules</a:t>
            </a:r>
            <a:r>
              <a:rPr lang="en-GB" sz="2400" dirty="0">
                <a:latin typeface="Times New Roman" panose="02020603050405020304" pitchFamily="18" charset="0"/>
              </a:rPr>
              <a:t> (hydrocarbon residue) still remain locked up in the shale in a glassy or super glassy state…</a:t>
            </a:r>
            <a:endParaRPr lang="en-GB" sz="2400" dirty="0"/>
          </a:p>
        </p:txBody>
      </p:sp>
      <p:sp>
        <p:nvSpPr>
          <p:cNvPr id="3" name="Title 1">
            <a:extLst>
              <a:ext uri="{FF2B5EF4-FFF2-40B4-BE49-F238E27FC236}">
                <a16:creationId xmlns:a16="http://schemas.microsoft.com/office/drawing/2014/main" id="{3E6CF95A-71BF-565F-3F44-08DCDA74F51D}"/>
              </a:ext>
            </a:extLst>
          </p:cNvPr>
          <p:cNvSpPr txBox="1">
            <a:spLocks/>
          </p:cNvSpPr>
          <p:nvPr/>
        </p:nvSpPr>
        <p:spPr>
          <a:xfrm>
            <a:off x="838200" y="4251326"/>
            <a:ext cx="10515600" cy="1325563"/>
          </a:xfrm>
          <a:prstGeom prst="rect">
            <a:avLst/>
          </a:prstGeom>
        </p:spPr>
        <p:txBody>
          <a:bodyPr vert="horz" lIns="91440" tIns="45720" rIns="91440" bIns="45720" rtlCol="0" anchor="ctr">
            <a:normAutofit/>
          </a:bodyPr>
          <a:lstStyle>
            <a:lvl1pPr algn="l" defTabSz="548646" rtl="0" eaLnBrk="1" latinLnBrk="0" hangingPunct="1">
              <a:lnSpc>
                <a:spcPct val="90000"/>
              </a:lnSpc>
              <a:spcBef>
                <a:spcPct val="0"/>
              </a:spcBef>
              <a:buNone/>
              <a:defRPr sz="2640" kern="1200">
                <a:solidFill>
                  <a:schemeClr val="tx1"/>
                </a:solidFill>
                <a:latin typeface="+mj-lt"/>
                <a:ea typeface="+mj-ea"/>
                <a:cs typeface="+mj-cs"/>
              </a:defRPr>
            </a:lvl1pPr>
          </a:lstStyle>
          <a:p>
            <a:pPr algn="r"/>
            <a:r>
              <a:rPr lang="en-GB" sz="4000" dirty="0"/>
              <a:t>The beginning of the end</a:t>
            </a:r>
          </a:p>
        </p:txBody>
      </p:sp>
      <p:sp>
        <p:nvSpPr>
          <p:cNvPr id="5" name="Text Placeholder 3">
            <a:extLst>
              <a:ext uri="{FF2B5EF4-FFF2-40B4-BE49-F238E27FC236}">
                <a16:creationId xmlns:a16="http://schemas.microsoft.com/office/drawing/2014/main" id="{8CD6AD64-AA7C-F765-7ED4-351CBA13255D}"/>
              </a:ext>
            </a:extLst>
          </p:cNvPr>
          <p:cNvSpPr txBox="1">
            <a:spLocks/>
          </p:cNvSpPr>
          <p:nvPr/>
        </p:nvSpPr>
        <p:spPr>
          <a:xfrm>
            <a:off x="5475514" y="5625420"/>
            <a:ext cx="6564086" cy="833550"/>
          </a:xfrm>
          <a:prstGeom prst="rect">
            <a:avLst/>
          </a:prstGeom>
        </p:spPr>
        <p:txBody>
          <a:bodyPr vert="horz" lIns="91440" tIns="45720" rIns="91440" bIns="45720" rtlCol="0">
            <a:normAutofit/>
          </a:bodyPr>
          <a:lstStyle>
            <a:lvl1pPr marL="137162" indent="-137162" algn="l" defTabSz="548646"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5" indent="-137162" algn="l" defTabSz="548646"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8" indent="-137162" algn="l" defTabSz="548646"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3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5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7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101"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24"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47" indent="-137162" algn="l" defTabSz="548646"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r>
              <a:rPr lang="en-GB" sz="2400" dirty="0">
                <a:latin typeface="Times New Roman" panose="02020603050405020304" pitchFamily="18" charset="0"/>
              </a:rPr>
              <a:t>Temperatures and pressures reach super-critical…</a:t>
            </a:r>
          </a:p>
        </p:txBody>
      </p:sp>
    </p:spTree>
    <p:extLst>
      <p:ext uri="{BB962C8B-B14F-4D97-AF65-F5344CB8AC3E}">
        <p14:creationId xmlns:p14="http://schemas.microsoft.com/office/powerpoint/2010/main" val="218333470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960A-127C-BB17-BABB-D8A3EECFC86C}"/>
              </a:ext>
            </a:extLst>
          </p:cNvPr>
          <p:cNvSpPr>
            <a:spLocks noGrp="1"/>
          </p:cNvSpPr>
          <p:nvPr>
            <p:ph type="title"/>
          </p:nvPr>
        </p:nvSpPr>
        <p:spPr>
          <a:xfrm>
            <a:off x="1186542" y="365126"/>
            <a:ext cx="10853057" cy="1325563"/>
          </a:xfrm>
        </p:spPr>
        <p:txBody>
          <a:bodyPr>
            <a:normAutofit/>
          </a:bodyPr>
          <a:lstStyle/>
          <a:p>
            <a:r>
              <a:rPr lang="en-GB" sz="4000" dirty="0"/>
              <a:t>A super-critical water primer</a:t>
            </a:r>
          </a:p>
        </p:txBody>
      </p:sp>
      <p:sp>
        <p:nvSpPr>
          <p:cNvPr id="4" name="Text Placeholder 3">
            <a:extLst>
              <a:ext uri="{FF2B5EF4-FFF2-40B4-BE49-F238E27FC236}">
                <a16:creationId xmlns:a16="http://schemas.microsoft.com/office/drawing/2014/main" id="{B3DE4F1D-215C-7DB5-7619-205F8B85D5D8}"/>
              </a:ext>
            </a:extLst>
          </p:cNvPr>
          <p:cNvSpPr>
            <a:spLocks noGrp="1"/>
          </p:cNvSpPr>
          <p:nvPr>
            <p:ph type="body" idx="1"/>
          </p:nvPr>
        </p:nvSpPr>
        <p:spPr/>
        <p:txBody>
          <a:bodyPr>
            <a:normAutofit fontScale="55000" lnSpcReduction="20000"/>
          </a:bodyPr>
          <a:lstStyle/>
          <a:p>
            <a:r>
              <a:rPr lang="en-GB" dirty="0"/>
              <a:t>Above critical point both gas particle and liquid particles have near zero or near equal intra and intermolecular forces acting on them.</a:t>
            </a:r>
          </a:p>
          <a:p>
            <a:r>
              <a:rPr lang="en-GB" dirty="0"/>
              <a:t>Gas and liquid have same density – Near zero / near equal intermolecular forces produce similar molecular packing in both so they have same density , in the case of water, about 0.32 g/cc .</a:t>
            </a:r>
          </a:p>
          <a:p>
            <a:r>
              <a:rPr lang="en-GB" dirty="0"/>
              <a:t>Small changes in pressure or temperature result in large changes in density.</a:t>
            </a:r>
          </a:p>
          <a:p>
            <a:r>
              <a:rPr lang="en-GB" sz="7300" dirty="0">
                <a:solidFill>
                  <a:srgbClr val="FFC000"/>
                </a:solidFill>
              </a:rPr>
              <a:t>SCW becomes a nonpolar solvent- Since no intra and no intermolecular forces exist, the surface tension of supercritical water is zero. At low / near zero surface tension the supercritical water becomes a solvent for nonpolar compounds and does not dissolve polar ionic compounds.</a:t>
            </a:r>
          </a:p>
          <a:p>
            <a:r>
              <a:rPr lang="en-GB" dirty="0"/>
              <a:t>For same above reasons, viscosity and dielectric decreases in supercritical water.</a:t>
            </a:r>
          </a:p>
          <a:p>
            <a:r>
              <a:rPr lang="en-GB" dirty="0"/>
              <a:t>Viscosity decreases in supercritical water because the molecules do not exist as cluster .</a:t>
            </a:r>
          </a:p>
          <a:p>
            <a:r>
              <a:rPr lang="en-GB" dirty="0"/>
              <a:t>Dielectric decreases as supercritical molecules are nonpolar.</a:t>
            </a:r>
          </a:p>
          <a:p>
            <a:r>
              <a:rPr lang="en-GB" dirty="0"/>
              <a:t>Auto-dissociation of water increases.</a:t>
            </a:r>
          </a:p>
          <a:p>
            <a:r>
              <a:rPr lang="en-GB" dirty="0"/>
              <a:t>Latent heat or heat of vaporization is zero - Nonexistence of intra/intermolecular forces above critical point do not require any additional heat to break bonds</a:t>
            </a:r>
          </a:p>
          <a:p>
            <a:r>
              <a:rPr lang="en-GB" dirty="0"/>
              <a:t>Above critical point water vapor cannot be liquefied by increasing pressure - Nonexistence of intra/intermolecular forces above critical point do not allow transformation of vapor to liquid with increased pressure. </a:t>
            </a:r>
          </a:p>
          <a:p>
            <a:endParaRPr lang="en-GB" dirty="0"/>
          </a:p>
        </p:txBody>
      </p:sp>
    </p:spTree>
    <p:extLst>
      <p:ext uri="{BB962C8B-B14F-4D97-AF65-F5344CB8AC3E}">
        <p14:creationId xmlns:p14="http://schemas.microsoft.com/office/powerpoint/2010/main" val="143342310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960A-127C-BB17-BABB-D8A3EECFC86C}"/>
              </a:ext>
            </a:extLst>
          </p:cNvPr>
          <p:cNvSpPr>
            <a:spLocks noGrp="1"/>
          </p:cNvSpPr>
          <p:nvPr>
            <p:ph type="title"/>
          </p:nvPr>
        </p:nvSpPr>
        <p:spPr>
          <a:xfrm>
            <a:off x="359228" y="365126"/>
            <a:ext cx="11680372" cy="1325563"/>
          </a:xfrm>
        </p:spPr>
        <p:txBody>
          <a:bodyPr>
            <a:normAutofit/>
          </a:bodyPr>
          <a:lstStyle/>
          <a:p>
            <a:r>
              <a:rPr lang="en-GB" sz="4400" dirty="0"/>
              <a:t>Water becomes super-critical dissolving hydrocarbon residue</a:t>
            </a:r>
          </a:p>
        </p:txBody>
      </p:sp>
      <p:sp>
        <p:nvSpPr>
          <p:cNvPr id="4" name="Text Placeholder 3">
            <a:extLst>
              <a:ext uri="{FF2B5EF4-FFF2-40B4-BE49-F238E27FC236}">
                <a16:creationId xmlns:a16="http://schemas.microsoft.com/office/drawing/2014/main" id="{B3DE4F1D-215C-7DB5-7619-205F8B85D5D8}"/>
              </a:ext>
            </a:extLst>
          </p:cNvPr>
          <p:cNvSpPr>
            <a:spLocks noGrp="1"/>
          </p:cNvSpPr>
          <p:nvPr>
            <p:ph type="body" idx="1"/>
          </p:nvPr>
        </p:nvSpPr>
        <p:spPr/>
        <p:txBody>
          <a:bodyPr>
            <a:normAutofit/>
          </a:bodyPr>
          <a:lstStyle/>
          <a:p>
            <a:r>
              <a:rPr lang="en-GB" sz="2400" dirty="0"/>
              <a:t>At supercritical temperatures chlorite dehydrates and forms garnet.</a:t>
            </a:r>
          </a:p>
          <a:p>
            <a:r>
              <a:rPr lang="en-GB" sz="2400" dirty="0"/>
              <a:t>Free super-critical water dissolves hydrocarbon residues.</a:t>
            </a:r>
          </a:p>
          <a:p>
            <a:r>
              <a:rPr lang="en-GB" sz="2400" dirty="0"/>
              <a:t>For example in SCW turns Benzenes -&gt; Phenols -&gt; Liquids -&gt; Gases -&gt; “Char”.</a:t>
            </a:r>
          </a:p>
          <a:p>
            <a:r>
              <a:rPr lang="en-GB" sz="2400" dirty="0"/>
              <a:t>Secondary dry gas peak formed creating source of organics to decompose to H</a:t>
            </a:r>
            <a:r>
              <a:rPr lang="en-GB" sz="2400" baseline="-25000" dirty="0"/>
              <a:t>2</a:t>
            </a:r>
            <a:r>
              <a:rPr lang="en-GB" sz="2400" dirty="0"/>
              <a:t>.</a:t>
            </a:r>
          </a:p>
          <a:p>
            <a:r>
              <a:rPr lang="en-GB" sz="2400" dirty="0"/>
              <a:t>Super-critical water attacks the surface of carbon black and reactivates it forming an amorphous carbon like surface with numerous active sites.</a:t>
            </a:r>
          </a:p>
          <a:p>
            <a:r>
              <a:rPr lang="en-GB" sz="2400" dirty="0"/>
              <a:t>Adsorbed organics are decomposed favouring production of hydrogen.</a:t>
            </a:r>
          </a:p>
          <a:p>
            <a:r>
              <a:rPr lang="en-GB" sz="2400" dirty="0"/>
              <a:t>Again creation of phyllosilicates mop up excess water and favour hydrogen production but this time it is biotite.</a:t>
            </a:r>
          </a:p>
          <a:p>
            <a:r>
              <a:rPr lang="en-GB" sz="2400" dirty="0"/>
              <a:t>Graphite is formed as the end product from the continued annealing of carbon black as free water is removed from the system to create biotite.</a:t>
            </a:r>
          </a:p>
          <a:p>
            <a:endParaRPr lang="en-GB" sz="2400" dirty="0"/>
          </a:p>
          <a:p>
            <a:endParaRPr lang="en-GB" sz="2400" dirty="0"/>
          </a:p>
          <a:p>
            <a:endParaRPr lang="en-GB" sz="2400" baseline="-25000" dirty="0"/>
          </a:p>
        </p:txBody>
      </p:sp>
    </p:spTree>
    <p:extLst>
      <p:ext uri="{BB962C8B-B14F-4D97-AF65-F5344CB8AC3E}">
        <p14:creationId xmlns:p14="http://schemas.microsoft.com/office/powerpoint/2010/main" val="54146630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bundant organic hydrogen to tap in the subsurface"/>
          <p:cNvSpPr txBox="1">
            <a:spLocks noGrp="1"/>
          </p:cNvSpPr>
          <p:nvPr>
            <p:ph type="title"/>
          </p:nvPr>
        </p:nvSpPr>
        <p:spPr>
          <a:xfrm>
            <a:off x="465398" y="186030"/>
            <a:ext cx="11261203" cy="1325563"/>
          </a:xfrm>
          <a:prstGeom prst="rect">
            <a:avLst/>
          </a:prstGeom>
        </p:spPr>
        <p:txBody>
          <a:bodyPr>
            <a:normAutofit/>
          </a:bodyPr>
          <a:lstStyle>
            <a:lvl1pPr defTabSz="2072588">
              <a:defRPr sz="7225" spc="-144"/>
            </a:lvl1pPr>
          </a:lstStyle>
          <a:p>
            <a:r>
              <a:rPr lang="en-GB" sz="4400" dirty="0"/>
              <a:t>Hydrogen gas of organic origin in shales and metapelites</a:t>
            </a:r>
            <a:endParaRPr sz="4400" dirty="0"/>
          </a:p>
        </p:txBody>
      </p:sp>
      <p:sp>
        <p:nvSpPr>
          <p:cNvPr id="222" name="The new discovery that vast amounts of hydrogen are created in sedimentary basins globally has the potential to drive a second energy boom.…"/>
          <p:cNvSpPr txBox="1">
            <a:spLocks noGrp="1"/>
          </p:cNvSpPr>
          <p:nvPr>
            <p:ph type="body" idx="1"/>
          </p:nvPr>
        </p:nvSpPr>
        <p:spPr>
          <a:xfrm>
            <a:off x="465397" y="1786914"/>
            <a:ext cx="5630602" cy="2903566"/>
          </a:xfrm>
          <a:prstGeom prst="rect">
            <a:avLst/>
          </a:prstGeom>
        </p:spPr>
        <p:txBody>
          <a:bodyPr>
            <a:noAutofit/>
          </a:bodyPr>
          <a:lstStyle/>
          <a:p>
            <a:r>
              <a:rPr lang="fr-FR" sz="2400" dirty="0"/>
              <a:t>Carbon </a:t>
            </a:r>
            <a:r>
              <a:rPr lang="fr-FR" sz="2400" dirty="0" err="1"/>
              <a:t>dioxide</a:t>
            </a:r>
            <a:r>
              <a:rPr lang="fr-FR" sz="2400" dirty="0"/>
              <a:t> </a:t>
            </a:r>
            <a:r>
              <a:rPr lang="fr-FR" sz="2400" dirty="0" err="1"/>
              <a:t>peak</a:t>
            </a:r>
            <a:r>
              <a:rPr lang="fr-FR" sz="2400" dirty="0"/>
              <a:t> </a:t>
            </a:r>
            <a:r>
              <a:rPr lang="fr-FR" sz="2400" dirty="0" err="1"/>
              <a:t>pre</a:t>
            </a:r>
            <a:r>
              <a:rPr lang="fr-FR" sz="2400" dirty="0"/>
              <a:t> 250 </a:t>
            </a:r>
            <a:r>
              <a:rPr lang="fr-FR" sz="2400" baseline="30000" dirty="0"/>
              <a:t>0</a:t>
            </a:r>
            <a:r>
              <a:rPr lang="fr-FR" sz="2400" dirty="0"/>
              <a:t>C. </a:t>
            </a:r>
          </a:p>
          <a:p>
            <a:r>
              <a:rPr lang="en-GB" sz="2400" dirty="0"/>
              <a:t>Methane declines after 200 </a:t>
            </a:r>
            <a:r>
              <a:rPr lang="en-GB" sz="2400" baseline="30000" dirty="0"/>
              <a:t>0</a:t>
            </a:r>
            <a:r>
              <a:rPr lang="en-GB" sz="2400" dirty="0"/>
              <a:t>C.</a:t>
            </a:r>
          </a:p>
          <a:p>
            <a:r>
              <a:rPr lang="en-GB" sz="2400" dirty="0"/>
              <a:t>Residual hydrogen detected 2-600 </a:t>
            </a:r>
            <a:r>
              <a:rPr lang="en-GB" sz="2400" baseline="30000" dirty="0"/>
              <a:t>0</a:t>
            </a:r>
            <a:r>
              <a:rPr lang="en-GB" sz="2400" dirty="0"/>
              <a:t>C.</a:t>
            </a:r>
          </a:p>
          <a:p>
            <a:r>
              <a:rPr lang="en-GB" sz="2400" dirty="0"/>
              <a:t>Residual hydrogen declines as chlorite increases.</a:t>
            </a:r>
          </a:p>
          <a:p>
            <a:r>
              <a:rPr lang="en-GB" sz="2400" dirty="0"/>
              <a:t>Residual hydrogen peaks again in garnet.</a:t>
            </a:r>
          </a:p>
          <a:p>
            <a:r>
              <a:rPr lang="en-GB" sz="2400" dirty="0"/>
              <a:t>Residual hydrogen declines in biotite.</a:t>
            </a:r>
          </a:p>
          <a:p>
            <a:pPr marL="0" indent="0">
              <a:buNone/>
            </a:pPr>
            <a:endParaRPr sz="2400" dirty="0"/>
          </a:p>
        </p:txBody>
      </p:sp>
      <p:pic>
        <p:nvPicPr>
          <p:cNvPr id="3" name="Picture 2">
            <a:extLst>
              <a:ext uri="{FF2B5EF4-FFF2-40B4-BE49-F238E27FC236}">
                <a16:creationId xmlns:a16="http://schemas.microsoft.com/office/drawing/2014/main" id="{2FE05143-E056-2D71-CBFA-A4520F5EF7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57979" y="998351"/>
            <a:ext cx="3700335" cy="5242142"/>
          </a:xfrm>
          <a:prstGeom prst="rect">
            <a:avLst/>
          </a:prstGeom>
        </p:spPr>
      </p:pic>
      <p:pic>
        <p:nvPicPr>
          <p:cNvPr id="4" name="Picture 3" descr="A picture containing text, map, diagram, plan&#10;&#10;Description automatically generated">
            <a:extLst>
              <a:ext uri="{FF2B5EF4-FFF2-40B4-BE49-F238E27FC236}">
                <a16:creationId xmlns:a16="http://schemas.microsoft.com/office/drawing/2014/main" id="{40DBE1A7-9897-3E55-AB2E-93DDE57B0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602" y="4690480"/>
            <a:ext cx="2326191" cy="1550013"/>
          </a:xfrm>
          <a:prstGeom prst="rect">
            <a:avLst/>
          </a:prstGeom>
        </p:spPr>
      </p:pic>
      <p:sp>
        <p:nvSpPr>
          <p:cNvPr id="5" name="TextBox 4">
            <a:extLst>
              <a:ext uri="{FF2B5EF4-FFF2-40B4-BE49-F238E27FC236}">
                <a16:creationId xmlns:a16="http://schemas.microsoft.com/office/drawing/2014/main" id="{9E6E1671-5F4C-6FA7-49D0-B51153547703}"/>
              </a:ext>
            </a:extLst>
          </p:cNvPr>
          <p:cNvSpPr txBox="1"/>
          <p:nvPr/>
        </p:nvSpPr>
        <p:spPr>
          <a:xfrm>
            <a:off x="204281" y="6515814"/>
            <a:ext cx="11089531" cy="253916"/>
          </a:xfrm>
          <a:prstGeom prst="rect">
            <a:avLst/>
          </a:prstGeom>
          <a:noFill/>
        </p:spPr>
        <p:txBody>
          <a:bodyPr wrap="square">
            <a:spAutoFit/>
          </a:bodyPr>
          <a:lstStyle/>
          <a:p>
            <a:r>
              <a:rPr lang="en-GB" sz="1050" dirty="0"/>
              <a:t>Suzuki, Noriyuki; Saito, Hiroyuki; Hoshino, Taichi (2017). </a:t>
            </a:r>
            <a:r>
              <a:rPr lang="en-GB" sz="1050" i="1" dirty="0"/>
              <a:t>Hydrogen gas of organic origin in shales and metapelites. International Journal of Coal Geology, 173(), 227–236.- </a:t>
            </a:r>
            <a:r>
              <a:rPr lang="en-GB" sz="1050" dirty="0"/>
              <a:t>doi:10.1016/j.coal.2017.02.014  </a:t>
            </a:r>
          </a:p>
        </p:txBody>
      </p:sp>
    </p:spTree>
    <p:extLst>
      <p:ext uri="{BB962C8B-B14F-4D97-AF65-F5344CB8AC3E}">
        <p14:creationId xmlns:p14="http://schemas.microsoft.com/office/powerpoint/2010/main" val="18864297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bundant organic hydrogen to tap in the subsurface"/>
          <p:cNvSpPr txBox="1">
            <a:spLocks noGrp="1"/>
          </p:cNvSpPr>
          <p:nvPr>
            <p:ph type="title"/>
          </p:nvPr>
        </p:nvSpPr>
        <p:spPr>
          <a:xfrm>
            <a:off x="465398" y="186030"/>
            <a:ext cx="11261203" cy="1325563"/>
          </a:xfrm>
          <a:prstGeom prst="rect">
            <a:avLst/>
          </a:prstGeom>
        </p:spPr>
        <p:txBody>
          <a:bodyPr>
            <a:normAutofit/>
          </a:bodyPr>
          <a:lstStyle>
            <a:lvl1pPr defTabSz="2072588">
              <a:defRPr sz="7225" spc="-144"/>
            </a:lvl1pPr>
          </a:lstStyle>
          <a:p>
            <a:r>
              <a:rPr lang="en-GB" sz="4400" dirty="0"/>
              <a:t>Hydrogen evolution during hydrocarbon generation</a:t>
            </a:r>
            <a:r>
              <a:rPr sz="4400" dirty="0"/>
              <a:t> </a:t>
            </a:r>
          </a:p>
        </p:txBody>
      </p:sp>
      <p:sp>
        <p:nvSpPr>
          <p:cNvPr id="222" name="The new discovery that vast amounts of hydrogen are created in sedimentary basins globally has the potential to drive a second energy boom.…"/>
          <p:cNvSpPr txBox="1">
            <a:spLocks noGrp="1"/>
          </p:cNvSpPr>
          <p:nvPr>
            <p:ph type="body" idx="1"/>
          </p:nvPr>
        </p:nvSpPr>
        <p:spPr>
          <a:xfrm>
            <a:off x="465397" y="1232201"/>
            <a:ext cx="5630602" cy="5064571"/>
          </a:xfrm>
          <a:prstGeom prst="rect">
            <a:avLst/>
          </a:prstGeom>
        </p:spPr>
        <p:txBody>
          <a:bodyPr>
            <a:noAutofit/>
          </a:bodyPr>
          <a:lstStyle/>
          <a:p>
            <a:r>
              <a:rPr lang="en-GB" sz="2400" dirty="0"/>
              <a:t>Smectite to </a:t>
            </a:r>
            <a:r>
              <a:rPr lang="en-GB" sz="2400" dirty="0" err="1"/>
              <a:t>Illite</a:t>
            </a:r>
            <a:r>
              <a:rPr lang="en-GB" sz="2400" dirty="0"/>
              <a:t> conversion releases hydronium cracking alkanes and produces 1-2% of diatomic hydrogen during oil and wet gas phase.</a:t>
            </a:r>
          </a:p>
          <a:p>
            <a:endParaRPr lang="en-GB" sz="2400" dirty="0"/>
          </a:p>
          <a:p>
            <a:r>
              <a:rPr lang="en-GB" sz="2400" dirty="0" err="1"/>
              <a:t>Illite</a:t>
            </a:r>
            <a:r>
              <a:rPr lang="en-GB" sz="2400" dirty="0"/>
              <a:t> creation stops the Whitmore reactions at late stage dry gas zone 2-300 </a:t>
            </a:r>
            <a:r>
              <a:rPr lang="en-GB" sz="2400" baseline="30000" dirty="0"/>
              <a:t>0</a:t>
            </a:r>
            <a:r>
              <a:rPr lang="en-GB" sz="2400" dirty="0"/>
              <a:t>C. Switch to amorphous carbon in a free radical reaction converting difficult to crack alkanes into diatomic hydrogen and methane.</a:t>
            </a:r>
          </a:p>
          <a:p>
            <a:endParaRPr lang="en-GB" sz="2400" dirty="0"/>
          </a:p>
          <a:p>
            <a:r>
              <a:rPr lang="en-GB" sz="2400" dirty="0"/>
              <a:t>Supercritical water from chlorite flushes hydrocarbon residues, catalysis by reactivated carbon black releases more diatomic hydrogen.</a:t>
            </a:r>
          </a:p>
          <a:p>
            <a:pPr marL="0" indent="0">
              <a:buNone/>
            </a:pPr>
            <a:endParaRPr sz="2400" dirty="0"/>
          </a:p>
        </p:txBody>
      </p:sp>
      <p:pic>
        <p:nvPicPr>
          <p:cNvPr id="3" name="Picture 2">
            <a:extLst>
              <a:ext uri="{FF2B5EF4-FFF2-40B4-BE49-F238E27FC236}">
                <a16:creationId xmlns:a16="http://schemas.microsoft.com/office/drawing/2014/main" id="{2FE05143-E056-2D71-CBFA-A4520F5EF7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46608" y="1525732"/>
            <a:ext cx="5242142" cy="4771040"/>
          </a:xfrm>
          <a:prstGeom prst="rect">
            <a:avLst/>
          </a:prstGeom>
        </p:spPr>
      </p:pic>
    </p:spTree>
    <p:extLst>
      <p:ext uri="{BB962C8B-B14F-4D97-AF65-F5344CB8AC3E}">
        <p14:creationId xmlns:p14="http://schemas.microsoft.com/office/powerpoint/2010/main" val="29512927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bundant organic hydrogen to tap in the subsurface"/>
          <p:cNvSpPr txBox="1">
            <a:spLocks noGrp="1"/>
          </p:cNvSpPr>
          <p:nvPr>
            <p:ph type="title"/>
          </p:nvPr>
        </p:nvSpPr>
        <p:spPr>
          <a:xfrm>
            <a:off x="465398" y="186030"/>
            <a:ext cx="11261203" cy="1325563"/>
          </a:xfrm>
          <a:prstGeom prst="rect">
            <a:avLst/>
          </a:prstGeom>
        </p:spPr>
        <p:txBody>
          <a:bodyPr>
            <a:normAutofit/>
          </a:bodyPr>
          <a:lstStyle>
            <a:lvl1pPr defTabSz="2072588">
              <a:defRPr sz="7225" spc="-144"/>
            </a:lvl1pPr>
          </a:lstStyle>
          <a:p>
            <a:r>
              <a:rPr lang="en-GB" sz="4400" dirty="0"/>
              <a:t>Potential</a:t>
            </a:r>
            <a:r>
              <a:rPr sz="4400" dirty="0"/>
              <a:t> </a:t>
            </a:r>
            <a:r>
              <a:rPr lang="en-GB" sz="4400" dirty="0"/>
              <a:t>of </a:t>
            </a:r>
            <a:r>
              <a:rPr sz="4400" dirty="0"/>
              <a:t>organic hydrogen in the subsurface </a:t>
            </a:r>
          </a:p>
        </p:txBody>
      </p:sp>
      <p:sp>
        <p:nvSpPr>
          <p:cNvPr id="222" name="The new discovery that vast amounts of hydrogen are created in sedimentary basins globally has the potential to drive a second energy boom.…"/>
          <p:cNvSpPr txBox="1">
            <a:spLocks noGrp="1"/>
          </p:cNvSpPr>
          <p:nvPr>
            <p:ph type="body" idx="1"/>
          </p:nvPr>
        </p:nvSpPr>
        <p:spPr>
          <a:xfrm>
            <a:off x="465398" y="1336229"/>
            <a:ext cx="5630602" cy="5064571"/>
          </a:xfrm>
          <a:prstGeom prst="rect">
            <a:avLst/>
          </a:prstGeom>
        </p:spPr>
        <p:txBody>
          <a:bodyPr>
            <a:noAutofit/>
          </a:bodyPr>
          <a:lstStyle/>
          <a:p>
            <a:r>
              <a:rPr lang="en-GB" sz="2400" dirty="0"/>
              <a:t>Bulk reactions maybe misrepresenting the alternate mechanisms in the subsurface.</a:t>
            </a:r>
          </a:p>
          <a:p>
            <a:r>
              <a:rPr lang="en-GB" sz="2400" dirty="0"/>
              <a:t>Low conversion rate nanoscale thermo-catalytic matrix reactions at low temperatures link to create hydrogen.</a:t>
            </a:r>
          </a:p>
          <a:p>
            <a:r>
              <a:rPr lang="en-GB" sz="2400" dirty="0"/>
              <a:t>Clay catalyses kerogen via Whitmore reactions - hydronium acts as mobile </a:t>
            </a:r>
            <a:r>
              <a:rPr lang="en-GB" sz="2400" dirty="0" err="1"/>
              <a:t>Brønsted</a:t>
            </a:r>
            <a:r>
              <a:rPr lang="en-GB" sz="2400" dirty="0"/>
              <a:t> acid site</a:t>
            </a:r>
            <a:r>
              <a:rPr sz="2400" dirty="0"/>
              <a:t>. </a:t>
            </a:r>
          </a:p>
          <a:p>
            <a:r>
              <a:rPr lang="en-GB" sz="2400" dirty="0"/>
              <a:t>Authigenic amorphous carbon takes over clay as shorter chains less easy to crack - H2 evolved as short chains decompose</a:t>
            </a:r>
            <a:r>
              <a:rPr sz="2400" dirty="0"/>
              <a:t>. </a:t>
            </a:r>
          </a:p>
          <a:p>
            <a:r>
              <a:rPr lang="en-GB" sz="2400" dirty="0"/>
              <a:t>Hydrocarbon residue cracked by super- critical water @ 370 </a:t>
            </a:r>
            <a:r>
              <a:rPr lang="en-GB" sz="2400" baseline="30000" dirty="0"/>
              <a:t>0</a:t>
            </a:r>
            <a:r>
              <a:rPr lang="en-GB" sz="2400" dirty="0"/>
              <a:t>C</a:t>
            </a:r>
            <a:r>
              <a:rPr sz="2400" dirty="0"/>
              <a:t>.</a:t>
            </a:r>
            <a:endParaRPr lang="en-GB" sz="2400" dirty="0"/>
          </a:p>
          <a:p>
            <a:r>
              <a:rPr lang="en-GB" sz="2400" dirty="0"/>
              <a:t>Carbon black converts hydrocarbon residue &amp; second gas peak into H2.</a:t>
            </a:r>
            <a:endParaRPr sz="2400" dirty="0"/>
          </a:p>
          <a:p>
            <a:pPr marL="0" indent="0">
              <a:buNone/>
            </a:pPr>
            <a:endParaRPr sz="2400" dirty="0"/>
          </a:p>
        </p:txBody>
      </p:sp>
      <p:pic>
        <p:nvPicPr>
          <p:cNvPr id="3" name="Picture 2">
            <a:extLst>
              <a:ext uri="{FF2B5EF4-FFF2-40B4-BE49-F238E27FC236}">
                <a16:creationId xmlns:a16="http://schemas.microsoft.com/office/drawing/2014/main" id="{2FE05143-E056-2D71-CBFA-A4520F5EF7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46608" y="1290181"/>
            <a:ext cx="5242142" cy="5242142"/>
          </a:xfrm>
          <a:prstGeom prst="rect">
            <a:avLst/>
          </a:prstGeom>
        </p:spPr>
      </p:pic>
    </p:spTree>
    <p:extLst>
      <p:ext uri="{BB962C8B-B14F-4D97-AF65-F5344CB8AC3E}">
        <p14:creationId xmlns:p14="http://schemas.microsoft.com/office/powerpoint/2010/main" val="19525251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Why aren’t there any hydrogen fields now?"/>
          <p:cNvSpPr txBox="1">
            <a:spLocks noGrp="1"/>
          </p:cNvSpPr>
          <p:nvPr>
            <p:ph type="title"/>
          </p:nvPr>
        </p:nvSpPr>
        <p:spPr>
          <a:xfrm>
            <a:off x="212942" y="0"/>
            <a:ext cx="11599102" cy="1325563"/>
          </a:xfrm>
          <a:prstGeom prst="rect">
            <a:avLst/>
          </a:prstGeom>
        </p:spPr>
        <p:txBody>
          <a:bodyPr>
            <a:normAutofit/>
          </a:bodyPr>
          <a:lstStyle/>
          <a:p>
            <a:r>
              <a:rPr lang="en-GB" sz="4400" dirty="0"/>
              <a:t>Smectite family nanostructure layered topology</a:t>
            </a:r>
            <a:endParaRPr sz="4400" dirty="0"/>
          </a:p>
        </p:txBody>
      </p:sp>
      <p:sp>
        <p:nvSpPr>
          <p:cNvPr id="10" name="TextBox 9">
            <a:extLst>
              <a:ext uri="{FF2B5EF4-FFF2-40B4-BE49-F238E27FC236}">
                <a16:creationId xmlns:a16="http://schemas.microsoft.com/office/drawing/2014/main" id="{48541682-6B96-3F51-FC48-8368A1C25808}"/>
              </a:ext>
            </a:extLst>
          </p:cNvPr>
          <p:cNvSpPr txBox="1"/>
          <p:nvPr/>
        </p:nvSpPr>
        <p:spPr>
          <a:xfrm>
            <a:off x="7261312" y="2613391"/>
            <a:ext cx="4232492" cy="1015663"/>
          </a:xfrm>
          <a:prstGeom prst="rect">
            <a:avLst/>
          </a:prstGeom>
          <a:noFill/>
        </p:spPr>
        <p:txBody>
          <a:bodyPr wrap="square">
            <a:spAutoFit/>
          </a:bodyPr>
          <a:lstStyle/>
          <a:p>
            <a:r>
              <a:rPr lang="en-GB" sz="2000" dirty="0"/>
              <a:t>Interstitial water </a:t>
            </a:r>
            <a:r>
              <a:rPr lang="en-GB" sz="2000" dirty="0" err="1"/>
              <a:t>protonised</a:t>
            </a:r>
            <a:r>
              <a:rPr lang="en-GB" sz="2000" dirty="0"/>
              <a:t> via cation exchange and emerges as mobile </a:t>
            </a:r>
            <a:r>
              <a:rPr lang="en-GB" sz="2000" dirty="0" err="1"/>
              <a:t>Brønsted</a:t>
            </a:r>
            <a:r>
              <a:rPr lang="en-GB" sz="2000" dirty="0"/>
              <a:t> acid site.</a:t>
            </a:r>
          </a:p>
        </p:txBody>
      </p:sp>
      <p:sp>
        <p:nvSpPr>
          <p:cNvPr id="11" name="TextBox 10">
            <a:extLst>
              <a:ext uri="{FF2B5EF4-FFF2-40B4-BE49-F238E27FC236}">
                <a16:creationId xmlns:a16="http://schemas.microsoft.com/office/drawing/2014/main" id="{F700C2E3-CBA5-C691-61DF-36199AAA523C}"/>
              </a:ext>
            </a:extLst>
          </p:cNvPr>
          <p:cNvSpPr txBox="1"/>
          <p:nvPr/>
        </p:nvSpPr>
        <p:spPr>
          <a:xfrm>
            <a:off x="450937" y="6259271"/>
            <a:ext cx="10622072" cy="261610"/>
          </a:xfrm>
          <a:prstGeom prst="rect">
            <a:avLst/>
          </a:prstGeom>
          <a:noFill/>
        </p:spPr>
        <p:txBody>
          <a:bodyPr wrap="square">
            <a:spAutoFit/>
          </a:bodyPr>
          <a:lstStyle/>
          <a:p>
            <a:r>
              <a:rPr lang="en-GB" sz="1050" dirty="0"/>
              <a:t>Montmorillonite structure, with English labels, 2007. German version by </a:t>
            </a:r>
            <a:r>
              <a:rPr lang="en-GB" sz="1050" dirty="0">
                <a:hlinkClick r:id="rId3" tooltip="de:user:Merops">
                  <a:extLst>
                    <a:ext uri="{A12FA001-AC4F-418D-AE19-62706E023703}">
                      <ahyp:hlinkClr xmlns:ahyp="http://schemas.microsoft.com/office/drawing/2018/hyperlinkcolor" val="tx"/>
                    </a:ext>
                  </a:extLst>
                </a:hlinkClick>
              </a:rPr>
              <a:t>Andreas </a:t>
            </a:r>
            <a:r>
              <a:rPr lang="en-GB" sz="1050" dirty="0" err="1">
                <a:hlinkClick r:id="rId3" tooltip="de:user:Merops">
                  <a:extLst>
                    <a:ext uri="{A12FA001-AC4F-418D-AE19-62706E023703}">
                      <ahyp:hlinkClr xmlns:ahyp="http://schemas.microsoft.com/office/drawing/2018/hyperlinkcolor" val="tx"/>
                    </a:ext>
                  </a:extLst>
                </a:hlinkClick>
              </a:rPr>
              <a:t>Trepte</a:t>
            </a:r>
            <a:r>
              <a:rPr lang="en-GB" sz="1050" dirty="0"/>
              <a:t>, translated by </a:t>
            </a:r>
            <a:r>
              <a:rPr lang="en-GB" sz="1050" dirty="0" err="1">
                <a:hlinkClick r:id="rId4" tooltip="User:Itub">
                  <a:extLst>
                    <a:ext uri="{A12FA001-AC4F-418D-AE19-62706E023703}">
                      <ahyp:hlinkClr xmlns:ahyp="http://schemas.microsoft.com/office/drawing/2018/hyperlinkcolor" val="tx"/>
                    </a:ext>
                  </a:extLst>
                </a:hlinkClick>
              </a:rPr>
              <a:t>User:Itub</a:t>
            </a:r>
            <a:r>
              <a:rPr lang="en-GB" sz="1050" dirty="0"/>
              <a:t>. With thanks to Wiki Media Commons.</a:t>
            </a:r>
          </a:p>
        </p:txBody>
      </p:sp>
      <p:pic>
        <p:nvPicPr>
          <p:cNvPr id="14" name="Picture 13" descr="A picture containing screenshot, design&#10;&#10;Description automatically generated">
            <a:extLst>
              <a:ext uri="{FF2B5EF4-FFF2-40B4-BE49-F238E27FC236}">
                <a16:creationId xmlns:a16="http://schemas.microsoft.com/office/drawing/2014/main" id="{A8D27929-6469-3C2D-F6DA-396D52F7D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37" y="1136430"/>
            <a:ext cx="6953250" cy="4215408"/>
          </a:xfrm>
          <a:prstGeom prst="rect">
            <a:avLst/>
          </a:prstGeom>
        </p:spPr>
      </p:pic>
      <p:sp>
        <p:nvSpPr>
          <p:cNvPr id="17" name="TextBox 16">
            <a:extLst>
              <a:ext uri="{FF2B5EF4-FFF2-40B4-BE49-F238E27FC236}">
                <a16:creationId xmlns:a16="http://schemas.microsoft.com/office/drawing/2014/main" id="{3F55132A-21FC-A40D-616C-ED9E918072E1}"/>
              </a:ext>
            </a:extLst>
          </p:cNvPr>
          <p:cNvSpPr txBox="1"/>
          <p:nvPr/>
        </p:nvSpPr>
        <p:spPr>
          <a:xfrm>
            <a:off x="7261312" y="1506162"/>
            <a:ext cx="4232492" cy="646331"/>
          </a:xfrm>
          <a:prstGeom prst="rect">
            <a:avLst/>
          </a:prstGeom>
          <a:noFill/>
        </p:spPr>
        <p:txBody>
          <a:bodyPr wrap="square">
            <a:spAutoFit/>
          </a:bodyPr>
          <a:lstStyle/>
          <a:p>
            <a:r>
              <a:rPr lang="en-GB" sz="3600" dirty="0"/>
              <a:t>TOT Layer</a:t>
            </a:r>
          </a:p>
        </p:txBody>
      </p:sp>
      <p:sp>
        <p:nvSpPr>
          <p:cNvPr id="18" name="TextBox 17">
            <a:extLst>
              <a:ext uri="{FF2B5EF4-FFF2-40B4-BE49-F238E27FC236}">
                <a16:creationId xmlns:a16="http://schemas.microsoft.com/office/drawing/2014/main" id="{7257DA6E-1C1B-7CC7-7320-2CFE13D6001A}"/>
              </a:ext>
            </a:extLst>
          </p:cNvPr>
          <p:cNvSpPr txBox="1"/>
          <p:nvPr/>
        </p:nvSpPr>
        <p:spPr>
          <a:xfrm>
            <a:off x="7261312" y="4136379"/>
            <a:ext cx="4232492" cy="646331"/>
          </a:xfrm>
          <a:prstGeom prst="rect">
            <a:avLst/>
          </a:prstGeom>
          <a:noFill/>
        </p:spPr>
        <p:txBody>
          <a:bodyPr wrap="square">
            <a:spAutoFit/>
          </a:bodyPr>
          <a:lstStyle/>
          <a:p>
            <a:r>
              <a:rPr lang="en-GB" sz="3600" dirty="0"/>
              <a:t>TOT Layer</a:t>
            </a:r>
          </a:p>
        </p:txBody>
      </p:sp>
      <p:sp>
        <p:nvSpPr>
          <p:cNvPr id="19" name="TextBox 18">
            <a:extLst>
              <a:ext uri="{FF2B5EF4-FFF2-40B4-BE49-F238E27FC236}">
                <a16:creationId xmlns:a16="http://schemas.microsoft.com/office/drawing/2014/main" id="{999AF5A3-0665-457B-3039-5DF5F174B84D}"/>
              </a:ext>
            </a:extLst>
          </p:cNvPr>
          <p:cNvSpPr txBox="1"/>
          <p:nvPr/>
        </p:nvSpPr>
        <p:spPr>
          <a:xfrm>
            <a:off x="5861137" y="3305888"/>
            <a:ext cx="1082588" cy="646331"/>
          </a:xfrm>
          <a:prstGeom prst="rect">
            <a:avLst/>
          </a:prstGeom>
          <a:noFill/>
        </p:spPr>
        <p:txBody>
          <a:bodyPr wrap="square">
            <a:spAutoFit/>
          </a:bodyPr>
          <a:lstStyle/>
          <a:p>
            <a:r>
              <a:rPr lang="en-GB" sz="3600" dirty="0"/>
              <a:t>H</a:t>
            </a:r>
            <a:r>
              <a:rPr lang="en-GB" sz="3600" baseline="-25000" dirty="0"/>
              <a:t>3</a:t>
            </a:r>
            <a:r>
              <a:rPr lang="en-GB" sz="3600" dirty="0"/>
              <a:t>O</a:t>
            </a:r>
            <a:r>
              <a:rPr lang="en-GB" sz="3600" baseline="30000" dirty="0"/>
              <a:t>+</a:t>
            </a:r>
          </a:p>
        </p:txBody>
      </p:sp>
      <p:sp>
        <p:nvSpPr>
          <p:cNvPr id="20" name="Arrow: Right 19">
            <a:extLst>
              <a:ext uri="{FF2B5EF4-FFF2-40B4-BE49-F238E27FC236}">
                <a16:creationId xmlns:a16="http://schemas.microsoft.com/office/drawing/2014/main" id="{B22586DE-8E91-ADB2-D317-475C457E6143}"/>
              </a:ext>
            </a:extLst>
          </p:cNvPr>
          <p:cNvSpPr/>
          <p:nvPr/>
        </p:nvSpPr>
        <p:spPr>
          <a:xfrm>
            <a:off x="1678881" y="3030922"/>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82F015F6-BEE0-8DDD-18E4-B04F7AE9D73E}"/>
              </a:ext>
            </a:extLst>
          </p:cNvPr>
          <p:cNvSpPr/>
          <p:nvPr/>
        </p:nvSpPr>
        <p:spPr>
          <a:xfrm>
            <a:off x="2635229" y="3484667"/>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E4AB7ABB-A2A4-7B94-E069-7EEFE20ADA6F}"/>
              </a:ext>
            </a:extLst>
          </p:cNvPr>
          <p:cNvSpPr/>
          <p:nvPr/>
        </p:nvSpPr>
        <p:spPr>
          <a:xfrm>
            <a:off x="1167530" y="3484639"/>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0DAB3EE1-08C3-4B8E-27F1-8214D1F233D7}"/>
              </a:ext>
            </a:extLst>
          </p:cNvPr>
          <p:cNvSpPr/>
          <p:nvPr/>
        </p:nvSpPr>
        <p:spPr>
          <a:xfrm>
            <a:off x="3284625" y="3030922"/>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E0F9CF54-A21A-D92A-61CD-05BA3E3B6B51}"/>
              </a:ext>
            </a:extLst>
          </p:cNvPr>
          <p:cNvSpPr/>
          <p:nvPr/>
        </p:nvSpPr>
        <p:spPr>
          <a:xfrm>
            <a:off x="1952495" y="2651491"/>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3D21E094-0C34-3AB2-23C7-E6500828AD83}"/>
              </a:ext>
            </a:extLst>
          </p:cNvPr>
          <p:cNvSpPr/>
          <p:nvPr/>
        </p:nvSpPr>
        <p:spPr>
          <a:xfrm>
            <a:off x="3017275" y="2638075"/>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3078E5E-57B3-3F25-FD0A-64ED48D11B95}"/>
              </a:ext>
            </a:extLst>
          </p:cNvPr>
          <p:cNvSpPr/>
          <p:nvPr/>
        </p:nvSpPr>
        <p:spPr>
          <a:xfrm>
            <a:off x="6892219" y="3659600"/>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2F23FDCD-B284-092B-C34F-EBBD7660F93C}"/>
              </a:ext>
            </a:extLst>
          </p:cNvPr>
          <p:cNvSpPr/>
          <p:nvPr/>
        </p:nvSpPr>
        <p:spPr>
          <a:xfrm>
            <a:off x="5299782" y="3484639"/>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F9F5FCAD-7D83-CB42-D86D-32D0DBCC8C3F}"/>
              </a:ext>
            </a:extLst>
          </p:cNvPr>
          <p:cNvSpPr/>
          <p:nvPr/>
        </p:nvSpPr>
        <p:spPr>
          <a:xfrm>
            <a:off x="4644939" y="2651491"/>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5C0E8D6B-3BC0-51F7-0EF4-D34C927B6519}"/>
              </a:ext>
            </a:extLst>
          </p:cNvPr>
          <p:cNvSpPr/>
          <p:nvPr/>
        </p:nvSpPr>
        <p:spPr>
          <a:xfrm>
            <a:off x="3991596" y="3520870"/>
            <a:ext cx="571500" cy="307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monochrome photography, black and white, art&#10;&#10;Description automatically generated">
            <a:extLst>
              <a:ext uri="{FF2B5EF4-FFF2-40B4-BE49-F238E27FC236}">
                <a16:creationId xmlns:a16="http://schemas.microsoft.com/office/drawing/2014/main" id="{F4B1F145-330F-306A-3859-99B85DAE9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7774" y="4705508"/>
            <a:ext cx="3204488" cy="20194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Does this change anything?"/>
          <p:cNvSpPr txBox="1">
            <a:spLocks noGrp="1"/>
          </p:cNvSpPr>
          <p:nvPr>
            <p:ph type="title"/>
          </p:nvPr>
        </p:nvSpPr>
        <p:spPr>
          <a:xfrm>
            <a:off x="290186" y="88127"/>
            <a:ext cx="11611627" cy="1325563"/>
          </a:xfrm>
          <a:prstGeom prst="rect">
            <a:avLst/>
          </a:prstGeom>
        </p:spPr>
        <p:txBody>
          <a:bodyPr>
            <a:normAutofit/>
          </a:bodyPr>
          <a:lstStyle/>
          <a:p>
            <a:r>
              <a:rPr lang="en-GB" sz="4400" dirty="0"/>
              <a:t>Conversion of Smectite to </a:t>
            </a:r>
            <a:r>
              <a:rPr lang="en-GB" sz="4400" dirty="0" err="1"/>
              <a:t>Illite</a:t>
            </a:r>
            <a:r>
              <a:rPr lang="en-GB" sz="4400" dirty="0"/>
              <a:t> releases hydronium</a:t>
            </a:r>
            <a:endParaRPr sz="4400" dirty="0"/>
          </a:p>
        </p:txBody>
      </p:sp>
      <p:sp>
        <p:nvSpPr>
          <p:cNvPr id="254" name="If there is lots of organic hydrogen why produce oil?…"/>
          <p:cNvSpPr txBox="1">
            <a:spLocks noGrp="1"/>
          </p:cNvSpPr>
          <p:nvPr>
            <p:ph type="body" idx="1"/>
          </p:nvPr>
        </p:nvSpPr>
        <p:spPr>
          <a:xfrm>
            <a:off x="603250" y="1370339"/>
            <a:ext cx="6499008" cy="4881919"/>
          </a:xfrm>
          <a:prstGeom prst="rect">
            <a:avLst/>
          </a:prstGeom>
        </p:spPr>
        <p:txBody>
          <a:bodyPr>
            <a:noAutofit/>
          </a:bodyPr>
          <a:lstStyle/>
          <a:p>
            <a:pPr marL="277368" indent="-277368" defTabSz="1109444">
              <a:spcBef>
                <a:spcPts val="2000"/>
              </a:spcBef>
              <a:defRPr sz="4368"/>
            </a:pPr>
            <a:r>
              <a:rPr lang="en-GB" sz="2400" dirty="0"/>
              <a:t>Release of hydronium due to collapse of Smectite layers not new, Linares et Al, 1992.</a:t>
            </a:r>
          </a:p>
          <a:p>
            <a:pPr marL="277368" indent="-277368" defTabSz="1109444">
              <a:spcBef>
                <a:spcPts val="2000"/>
              </a:spcBef>
              <a:defRPr sz="4368"/>
            </a:pPr>
            <a:r>
              <a:rPr lang="en-GB" sz="2400" dirty="0"/>
              <a:t>The volume of hydronium produced is and its freedom to migrate.</a:t>
            </a:r>
          </a:p>
          <a:p>
            <a:pPr marL="277368" indent="-277368" defTabSz="1109444">
              <a:spcBef>
                <a:spcPts val="2000"/>
              </a:spcBef>
              <a:defRPr sz="4368"/>
            </a:pPr>
            <a:r>
              <a:rPr lang="en-GB" sz="2400" dirty="0">
                <a:latin typeface="Calibri" panose="020F0502020204030204" pitchFamily="34" charset="0"/>
                <a:cs typeface="Calibri" panose="020F0502020204030204" pitchFamily="34" charset="0"/>
              </a:rPr>
              <a:t>Does hydronium release if no organics?</a:t>
            </a:r>
          </a:p>
          <a:p>
            <a:pPr marL="277368" indent="-277368" defTabSz="1109444">
              <a:spcBef>
                <a:spcPts val="2000"/>
              </a:spcBef>
              <a:defRPr sz="4368"/>
            </a:pPr>
            <a:r>
              <a:rPr lang="en-GB" sz="2400" dirty="0"/>
              <a:t>Hydronium acts as mobile </a:t>
            </a:r>
            <a:r>
              <a:rPr lang="en-GB" sz="2400" dirty="0" err="1"/>
              <a:t>Brønsted</a:t>
            </a:r>
            <a:r>
              <a:rPr lang="en-GB" sz="2400" dirty="0"/>
              <a:t> acid site.</a:t>
            </a:r>
          </a:p>
          <a:p>
            <a:pPr marL="277368" indent="-277368" defTabSz="1109444">
              <a:spcBef>
                <a:spcPts val="2000"/>
              </a:spcBef>
              <a:defRPr sz="4368"/>
            </a:pPr>
            <a:r>
              <a:rPr lang="en-GB" sz="2400" dirty="0"/>
              <a:t>Acidic conditions continue from diagenesis favouring Whitmore reactions.</a:t>
            </a:r>
          </a:p>
          <a:p>
            <a:pPr marL="277368" indent="-277368" defTabSz="1109444">
              <a:spcBef>
                <a:spcPts val="2000"/>
              </a:spcBef>
              <a:defRPr sz="4368"/>
            </a:pPr>
            <a:r>
              <a:rPr lang="en-GB" sz="2400" dirty="0"/>
              <a:t>Mobility of hydronium is key to alkene polymerisation, making it into </a:t>
            </a:r>
            <a:r>
              <a:rPr lang="en-GB" sz="2400" dirty="0" err="1"/>
              <a:t>superglassy</a:t>
            </a:r>
            <a:r>
              <a:rPr lang="en-GB" sz="2400" dirty="0"/>
              <a:t> chemically inert </a:t>
            </a:r>
            <a:r>
              <a:rPr lang="en-GB" sz="2400" dirty="0" err="1"/>
              <a:t>heteromolecule</a:t>
            </a:r>
            <a:r>
              <a:rPr lang="en-GB" sz="2400" dirty="0"/>
              <a:t> prior to conversion to highly reactive amorphous carbon.</a:t>
            </a:r>
          </a:p>
        </p:txBody>
      </p:sp>
      <p:pic>
        <p:nvPicPr>
          <p:cNvPr id="3" name="Picture 2" descr="A group of red and white spheres&#10;&#10;Description automatically generated with low confidence">
            <a:extLst>
              <a:ext uri="{FF2B5EF4-FFF2-40B4-BE49-F238E27FC236}">
                <a16:creationId xmlns:a16="http://schemas.microsoft.com/office/drawing/2014/main" id="{8E31D449-F9B5-6A62-917C-35779C8D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466" y="1193004"/>
            <a:ext cx="3808429" cy="5236590"/>
          </a:xfrm>
          <a:prstGeom prst="rect">
            <a:avLst/>
          </a:prstGeom>
        </p:spPr>
      </p:pic>
      <p:sp>
        <p:nvSpPr>
          <p:cNvPr id="5" name="TextBox 4">
            <a:extLst>
              <a:ext uri="{FF2B5EF4-FFF2-40B4-BE49-F238E27FC236}">
                <a16:creationId xmlns:a16="http://schemas.microsoft.com/office/drawing/2014/main" id="{EF56717B-3D38-89F1-1E9D-4B5804BDA345}"/>
              </a:ext>
            </a:extLst>
          </p:cNvPr>
          <p:cNvSpPr txBox="1"/>
          <p:nvPr/>
        </p:nvSpPr>
        <p:spPr>
          <a:xfrm>
            <a:off x="7847521" y="6492874"/>
            <a:ext cx="2936317" cy="276999"/>
          </a:xfrm>
          <a:prstGeom prst="rect">
            <a:avLst/>
          </a:prstGeom>
          <a:noFill/>
        </p:spPr>
        <p:txBody>
          <a:bodyPr wrap="none" rtlCol="0">
            <a:spAutoFit/>
          </a:bodyPr>
          <a:lstStyle/>
          <a:p>
            <a:r>
              <a:rPr lang="en-GB" sz="1200" dirty="0"/>
              <a:t>Animation courtesy of Wikimedia Commons</a:t>
            </a:r>
          </a:p>
        </p:txBody>
      </p:sp>
    </p:spTree>
    <p:extLst>
      <p:ext uri="{BB962C8B-B14F-4D97-AF65-F5344CB8AC3E}">
        <p14:creationId xmlns:p14="http://schemas.microsoft.com/office/powerpoint/2010/main" val="2100780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Why aren’t there any hydrogen fields now?"/>
          <p:cNvSpPr txBox="1">
            <a:spLocks noGrp="1"/>
          </p:cNvSpPr>
          <p:nvPr>
            <p:ph type="title"/>
          </p:nvPr>
        </p:nvSpPr>
        <p:spPr>
          <a:xfrm>
            <a:off x="212942" y="0"/>
            <a:ext cx="11599102" cy="1325563"/>
          </a:xfrm>
          <a:prstGeom prst="rect">
            <a:avLst/>
          </a:prstGeom>
        </p:spPr>
        <p:txBody>
          <a:bodyPr>
            <a:normAutofit/>
          </a:bodyPr>
          <a:lstStyle/>
          <a:p>
            <a:r>
              <a:rPr lang="en-GB" sz="4400" dirty="0"/>
              <a:t>Nanoscale Whitmore reactions at low conversion</a:t>
            </a:r>
            <a:endParaRPr sz="4400" dirty="0"/>
          </a:p>
        </p:txBody>
      </p:sp>
      <p:sp>
        <p:nvSpPr>
          <p:cNvPr id="9" name="TextBox 8">
            <a:extLst>
              <a:ext uri="{FF2B5EF4-FFF2-40B4-BE49-F238E27FC236}">
                <a16:creationId xmlns:a16="http://schemas.microsoft.com/office/drawing/2014/main" id="{07E6BC86-F006-CA44-3E4C-146080EDA1BC}"/>
              </a:ext>
            </a:extLst>
          </p:cNvPr>
          <p:cNvSpPr txBox="1"/>
          <p:nvPr/>
        </p:nvSpPr>
        <p:spPr>
          <a:xfrm>
            <a:off x="6149981" y="1124626"/>
            <a:ext cx="3532340" cy="1015663"/>
          </a:xfrm>
          <a:prstGeom prst="rect">
            <a:avLst/>
          </a:prstGeom>
          <a:noFill/>
        </p:spPr>
        <p:txBody>
          <a:bodyPr wrap="square">
            <a:spAutoFit/>
          </a:bodyPr>
          <a:lstStyle/>
          <a:p>
            <a:r>
              <a:rPr lang="en-GB" sz="2000" dirty="0"/>
              <a:t>Interlayer </a:t>
            </a:r>
            <a:r>
              <a:rPr lang="en-GB" sz="2000" dirty="0" err="1"/>
              <a:t>Brønsted</a:t>
            </a:r>
            <a:r>
              <a:rPr lang="en-GB" sz="2000" dirty="0"/>
              <a:t> acid sites cracks alkanes dependant on size and topology</a:t>
            </a:r>
          </a:p>
        </p:txBody>
      </p:sp>
      <p:sp>
        <p:nvSpPr>
          <p:cNvPr id="10" name="TextBox 9">
            <a:extLst>
              <a:ext uri="{FF2B5EF4-FFF2-40B4-BE49-F238E27FC236}">
                <a16:creationId xmlns:a16="http://schemas.microsoft.com/office/drawing/2014/main" id="{48541682-6B96-3F51-FC48-8368A1C25808}"/>
              </a:ext>
            </a:extLst>
          </p:cNvPr>
          <p:cNvSpPr txBox="1"/>
          <p:nvPr/>
        </p:nvSpPr>
        <p:spPr>
          <a:xfrm>
            <a:off x="4880975" y="5351838"/>
            <a:ext cx="6755704" cy="1015663"/>
          </a:xfrm>
          <a:prstGeom prst="rect">
            <a:avLst/>
          </a:prstGeom>
          <a:noFill/>
        </p:spPr>
        <p:txBody>
          <a:bodyPr wrap="square">
            <a:spAutoFit/>
          </a:bodyPr>
          <a:lstStyle/>
          <a:p>
            <a:r>
              <a:rPr lang="en-GB" sz="2000" dirty="0"/>
              <a:t>Due to topology longer chain alkanes more easily react on interlayer edges or with hydronium as a mobile </a:t>
            </a:r>
            <a:r>
              <a:rPr lang="en-GB" sz="2000" dirty="0" err="1"/>
              <a:t>Brønsted</a:t>
            </a:r>
            <a:r>
              <a:rPr lang="en-GB" sz="2000" dirty="0"/>
              <a:t> site outside of Smectite lattice</a:t>
            </a:r>
          </a:p>
        </p:txBody>
      </p:sp>
      <p:grpSp>
        <p:nvGrpSpPr>
          <p:cNvPr id="230" name="Group 229">
            <a:extLst>
              <a:ext uri="{FF2B5EF4-FFF2-40B4-BE49-F238E27FC236}">
                <a16:creationId xmlns:a16="http://schemas.microsoft.com/office/drawing/2014/main" id="{F0167F38-32D6-4253-B1CF-655C062AEB54}"/>
              </a:ext>
            </a:extLst>
          </p:cNvPr>
          <p:cNvGrpSpPr/>
          <p:nvPr/>
        </p:nvGrpSpPr>
        <p:grpSpPr>
          <a:xfrm>
            <a:off x="895350" y="1325562"/>
            <a:ext cx="3693481" cy="803276"/>
            <a:chOff x="895350" y="1325562"/>
            <a:chExt cx="3693481" cy="803276"/>
          </a:xfrm>
        </p:grpSpPr>
        <p:grpSp>
          <p:nvGrpSpPr>
            <p:cNvPr id="17" name="Group 16">
              <a:extLst>
                <a:ext uri="{FF2B5EF4-FFF2-40B4-BE49-F238E27FC236}">
                  <a16:creationId xmlns:a16="http://schemas.microsoft.com/office/drawing/2014/main" id="{20255ADB-5985-15F5-1D66-01FC089ACB4F}"/>
                </a:ext>
              </a:extLst>
            </p:cNvPr>
            <p:cNvGrpSpPr/>
            <p:nvPr/>
          </p:nvGrpSpPr>
          <p:grpSpPr>
            <a:xfrm>
              <a:off x="895350" y="1325562"/>
              <a:ext cx="3691263" cy="322264"/>
              <a:chOff x="895350" y="1325562"/>
              <a:chExt cx="3691263" cy="322264"/>
            </a:xfrm>
          </p:grpSpPr>
          <p:sp>
            <p:nvSpPr>
              <p:cNvPr id="2" name="Isosceles Triangle 1">
                <a:extLst>
                  <a:ext uri="{FF2B5EF4-FFF2-40B4-BE49-F238E27FC236}">
                    <a16:creationId xmlns:a16="http://schemas.microsoft.com/office/drawing/2014/main" id="{DA2C60E8-1890-2031-8730-58673E7F7DA6}"/>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13169BAF-1544-9BA7-D6A6-3049541E1BA8}"/>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044E7460-ECCA-7DD5-F16E-998B293AB519}"/>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20CF152C-CB54-232E-2CC8-77A0AD96A3B5}"/>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DAA91AB8-5088-03C0-46F6-FE2B4AD66A5E}"/>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FD241749-80E7-6E9B-B01A-0022D4361200}"/>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FF2F43BA-5FEC-B8C2-0A9A-0BA53D197786}"/>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EDEB043E-ED59-B62B-05E9-72AE3506E1B7}"/>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8212D63B-5589-5178-D25A-CCD3FA12492E}"/>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B3F500F8-4C56-AE90-F2F9-4225328EFC2C}"/>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6559599-A0C4-A443-BEA2-20008A5B2B85}"/>
                </a:ext>
              </a:extLst>
            </p:cNvPr>
            <p:cNvGrpSpPr/>
            <p:nvPr/>
          </p:nvGrpSpPr>
          <p:grpSpPr>
            <a:xfrm rot="10800000">
              <a:off x="897568" y="1806574"/>
              <a:ext cx="3691263" cy="322264"/>
              <a:chOff x="895350" y="1325562"/>
              <a:chExt cx="3691263" cy="322264"/>
            </a:xfrm>
          </p:grpSpPr>
          <p:sp>
            <p:nvSpPr>
              <p:cNvPr id="19" name="Isosceles Triangle 18">
                <a:extLst>
                  <a:ext uri="{FF2B5EF4-FFF2-40B4-BE49-F238E27FC236}">
                    <a16:creationId xmlns:a16="http://schemas.microsoft.com/office/drawing/2014/main" id="{6D2BF4B3-E8BC-E056-C939-B9C3CF6E616E}"/>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8C50B41E-BE8C-F8AA-254A-0346CE6C153F}"/>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0A17663D-9777-BD08-79A1-C6032F9D9E10}"/>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2195E978-6D3A-483A-7816-31A52E5FB52B}"/>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D46A93DA-34DA-FE77-B7EF-61DACF6D4A42}"/>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D57B127B-ACF3-2D69-98E0-1F08493E1EE6}"/>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6205A923-0D49-AA30-AD50-1423D6D3D90F}"/>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64FF4543-214D-538E-C1EF-087BD401793E}"/>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599F9AFB-AF7C-B7C9-EDCB-C741153331A4}"/>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9EDB476E-26A6-49EF-53DF-0942420B0D59}"/>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ctagon 28">
              <a:extLst>
                <a:ext uri="{FF2B5EF4-FFF2-40B4-BE49-F238E27FC236}">
                  <a16:creationId xmlns:a16="http://schemas.microsoft.com/office/drawing/2014/main" id="{022F11E1-416C-25B1-F205-6E817AA692DC}"/>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ctagon 29">
              <a:extLst>
                <a:ext uri="{FF2B5EF4-FFF2-40B4-BE49-F238E27FC236}">
                  <a16:creationId xmlns:a16="http://schemas.microsoft.com/office/drawing/2014/main" id="{899E8379-AB60-E097-362B-BAB9AF420CD1}"/>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ctagon 30">
              <a:extLst>
                <a:ext uri="{FF2B5EF4-FFF2-40B4-BE49-F238E27FC236}">
                  <a16:creationId xmlns:a16="http://schemas.microsoft.com/office/drawing/2014/main" id="{5C79DE40-97F5-626A-5E60-A63FB7214EAE}"/>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ctagon 223">
              <a:extLst>
                <a:ext uri="{FF2B5EF4-FFF2-40B4-BE49-F238E27FC236}">
                  <a16:creationId xmlns:a16="http://schemas.microsoft.com/office/drawing/2014/main" id="{38F1231B-00ED-752F-9F4C-8D04897A9F5B}"/>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ctagon 224">
              <a:extLst>
                <a:ext uri="{FF2B5EF4-FFF2-40B4-BE49-F238E27FC236}">
                  <a16:creationId xmlns:a16="http://schemas.microsoft.com/office/drawing/2014/main" id="{57A9290B-02B3-E435-4BEA-733B98F81A58}"/>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ctagon 225">
              <a:extLst>
                <a:ext uri="{FF2B5EF4-FFF2-40B4-BE49-F238E27FC236}">
                  <a16:creationId xmlns:a16="http://schemas.microsoft.com/office/drawing/2014/main" id="{9D336167-3682-76F6-C44B-614A2EB527B0}"/>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ctagon 226">
              <a:extLst>
                <a:ext uri="{FF2B5EF4-FFF2-40B4-BE49-F238E27FC236}">
                  <a16:creationId xmlns:a16="http://schemas.microsoft.com/office/drawing/2014/main" id="{4077109F-AAC2-C9DD-D7BB-A150CCC4ED11}"/>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ctagon 227">
              <a:extLst>
                <a:ext uri="{FF2B5EF4-FFF2-40B4-BE49-F238E27FC236}">
                  <a16:creationId xmlns:a16="http://schemas.microsoft.com/office/drawing/2014/main" id="{B8335F05-BFC3-3611-79EF-0EC663305933}"/>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ctagon 228">
              <a:extLst>
                <a:ext uri="{FF2B5EF4-FFF2-40B4-BE49-F238E27FC236}">
                  <a16:creationId xmlns:a16="http://schemas.microsoft.com/office/drawing/2014/main" id="{AB119B77-EBD2-5028-F74C-373F4110340F}"/>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id="{28D4D7A2-7368-58D9-16EF-C23A1E562462}"/>
              </a:ext>
            </a:extLst>
          </p:cNvPr>
          <p:cNvGrpSpPr/>
          <p:nvPr/>
        </p:nvGrpSpPr>
        <p:grpSpPr>
          <a:xfrm>
            <a:off x="885238" y="2761011"/>
            <a:ext cx="3693481" cy="803276"/>
            <a:chOff x="895350" y="1325562"/>
            <a:chExt cx="3693481" cy="803276"/>
          </a:xfrm>
        </p:grpSpPr>
        <p:grpSp>
          <p:nvGrpSpPr>
            <p:cNvPr id="232" name="Group 231">
              <a:extLst>
                <a:ext uri="{FF2B5EF4-FFF2-40B4-BE49-F238E27FC236}">
                  <a16:creationId xmlns:a16="http://schemas.microsoft.com/office/drawing/2014/main" id="{D507BBE0-A0B4-218A-B82A-3843F32F088D}"/>
                </a:ext>
              </a:extLst>
            </p:cNvPr>
            <p:cNvGrpSpPr/>
            <p:nvPr/>
          </p:nvGrpSpPr>
          <p:grpSpPr>
            <a:xfrm>
              <a:off x="895350" y="1325562"/>
              <a:ext cx="3691263" cy="322264"/>
              <a:chOff x="895350" y="1325562"/>
              <a:chExt cx="3691263" cy="322264"/>
            </a:xfrm>
          </p:grpSpPr>
          <p:sp>
            <p:nvSpPr>
              <p:cNvPr id="254" name="Isosceles Triangle 253">
                <a:extLst>
                  <a:ext uri="{FF2B5EF4-FFF2-40B4-BE49-F238E27FC236}">
                    <a16:creationId xmlns:a16="http://schemas.microsoft.com/office/drawing/2014/main" id="{CFB368F9-EB06-CC73-28BE-AD859B5CDE7F}"/>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Isosceles Triangle 254">
                <a:extLst>
                  <a:ext uri="{FF2B5EF4-FFF2-40B4-BE49-F238E27FC236}">
                    <a16:creationId xmlns:a16="http://schemas.microsoft.com/office/drawing/2014/main" id="{0EAC5481-E1C4-1F1E-EA7D-43BDCCEBD1AC}"/>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Isosceles Triangle 255">
                <a:extLst>
                  <a:ext uri="{FF2B5EF4-FFF2-40B4-BE49-F238E27FC236}">
                    <a16:creationId xmlns:a16="http://schemas.microsoft.com/office/drawing/2014/main" id="{A14896D7-B592-567A-6A73-5FE1A2544596}"/>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Isosceles Triangle 256">
                <a:extLst>
                  <a:ext uri="{FF2B5EF4-FFF2-40B4-BE49-F238E27FC236}">
                    <a16:creationId xmlns:a16="http://schemas.microsoft.com/office/drawing/2014/main" id="{2241D196-9481-04D3-DC74-A8A6E071C708}"/>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id="{BE99BFBC-E358-6336-F5FE-AD42F13D74C3}"/>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id="{E306F261-E9E9-3C29-46D9-AB1DCA3C2078}"/>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Isosceles Triangle 259">
                <a:extLst>
                  <a:ext uri="{FF2B5EF4-FFF2-40B4-BE49-F238E27FC236}">
                    <a16:creationId xmlns:a16="http://schemas.microsoft.com/office/drawing/2014/main" id="{2B03FC53-477F-6A2C-FC4A-515390BFC5F3}"/>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a:extLst>
                  <a:ext uri="{FF2B5EF4-FFF2-40B4-BE49-F238E27FC236}">
                    <a16:creationId xmlns:a16="http://schemas.microsoft.com/office/drawing/2014/main" id="{9CB10632-1CA8-6500-8BD6-5BD407594063}"/>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id="{858003B9-3426-8B7C-C10D-ABCD4D4AA5F4}"/>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id="{841B3157-E92C-324E-7516-3886F4682C67}"/>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3" name="Group 232">
              <a:extLst>
                <a:ext uri="{FF2B5EF4-FFF2-40B4-BE49-F238E27FC236}">
                  <a16:creationId xmlns:a16="http://schemas.microsoft.com/office/drawing/2014/main" id="{D4A114EF-DA02-34F4-AD57-D3BEABE54674}"/>
                </a:ext>
              </a:extLst>
            </p:cNvPr>
            <p:cNvGrpSpPr/>
            <p:nvPr/>
          </p:nvGrpSpPr>
          <p:grpSpPr>
            <a:xfrm rot="10800000">
              <a:off x="897568" y="1806574"/>
              <a:ext cx="3691263" cy="322264"/>
              <a:chOff x="895350" y="1325562"/>
              <a:chExt cx="3691263" cy="322264"/>
            </a:xfrm>
          </p:grpSpPr>
          <p:sp>
            <p:nvSpPr>
              <p:cNvPr id="243" name="Isosceles Triangle 242">
                <a:extLst>
                  <a:ext uri="{FF2B5EF4-FFF2-40B4-BE49-F238E27FC236}">
                    <a16:creationId xmlns:a16="http://schemas.microsoft.com/office/drawing/2014/main" id="{53C1034C-F5B1-252D-A016-65A60F46216B}"/>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DBFA865F-34F1-DF7A-844A-3E7BBB136C96}"/>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a:extLst>
                  <a:ext uri="{FF2B5EF4-FFF2-40B4-BE49-F238E27FC236}">
                    <a16:creationId xmlns:a16="http://schemas.microsoft.com/office/drawing/2014/main" id="{200315D3-E006-0350-7E0E-B061463FFF9C}"/>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a:extLst>
                  <a:ext uri="{FF2B5EF4-FFF2-40B4-BE49-F238E27FC236}">
                    <a16:creationId xmlns:a16="http://schemas.microsoft.com/office/drawing/2014/main" id="{569EF5EF-6620-EC63-D0FD-945ED2BA4021}"/>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Isosceles Triangle 247">
                <a:extLst>
                  <a:ext uri="{FF2B5EF4-FFF2-40B4-BE49-F238E27FC236}">
                    <a16:creationId xmlns:a16="http://schemas.microsoft.com/office/drawing/2014/main" id="{536E0D76-1000-7BCD-7AA8-A8857EF4668B}"/>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a:extLst>
                  <a:ext uri="{FF2B5EF4-FFF2-40B4-BE49-F238E27FC236}">
                    <a16:creationId xmlns:a16="http://schemas.microsoft.com/office/drawing/2014/main" id="{9AB0939A-9EF7-5B5E-2AE7-05AFC3892574}"/>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a:extLst>
                  <a:ext uri="{FF2B5EF4-FFF2-40B4-BE49-F238E27FC236}">
                    <a16:creationId xmlns:a16="http://schemas.microsoft.com/office/drawing/2014/main" id="{E3FB8150-93C1-A0BD-7817-DF3441DB642E}"/>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id="{D328157D-275E-908D-B2E8-5A0A7AEACDB6}"/>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Isosceles Triangle 251">
                <a:extLst>
                  <a:ext uri="{FF2B5EF4-FFF2-40B4-BE49-F238E27FC236}">
                    <a16:creationId xmlns:a16="http://schemas.microsoft.com/office/drawing/2014/main" id="{2314AD49-22BE-FC47-29BF-2732334D7A4F}"/>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a:extLst>
                  <a:ext uri="{FF2B5EF4-FFF2-40B4-BE49-F238E27FC236}">
                    <a16:creationId xmlns:a16="http://schemas.microsoft.com/office/drawing/2014/main" id="{4709B625-1322-9A97-8C82-C863F25F655B}"/>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4" name="Octagon 233">
              <a:extLst>
                <a:ext uri="{FF2B5EF4-FFF2-40B4-BE49-F238E27FC236}">
                  <a16:creationId xmlns:a16="http://schemas.microsoft.com/office/drawing/2014/main" id="{1A676EA8-1841-90B1-9A19-60B91A62A594}"/>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ctagon 234">
              <a:extLst>
                <a:ext uri="{FF2B5EF4-FFF2-40B4-BE49-F238E27FC236}">
                  <a16:creationId xmlns:a16="http://schemas.microsoft.com/office/drawing/2014/main" id="{1DB35120-4593-03D4-8DA2-0BD630ED00AE}"/>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ctagon 235">
              <a:extLst>
                <a:ext uri="{FF2B5EF4-FFF2-40B4-BE49-F238E27FC236}">
                  <a16:creationId xmlns:a16="http://schemas.microsoft.com/office/drawing/2014/main" id="{E8C01E04-2B83-6109-82D2-DDC383E9C13A}"/>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ctagon 236">
              <a:extLst>
                <a:ext uri="{FF2B5EF4-FFF2-40B4-BE49-F238E27FC236}">
                  <a16:creationId xmlns:a16="http://schemas.microsoft.com/office/drawing/2014/main" id="{35468F64-B505-4164-1C54-2717AC3B0E37}"/>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ctagon 237">
              <a:extLst>
                <a:ext uri="{FF2B5EF4-FFF2-40B4-BE49-F238E27FC236}">
                  <a16:creationId xmlns:a16="http://schemas.microsoft.com/office/drawing/2014/main" id="{69A97B10-B438-67FC-3A40-903AF9F47782}"/>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ctagon 238">
              <a:extLst>
                <a:ext uri="{FF2B5EF4-FFF2-40B4-BE49-F238E27FC236}">
                  <a16:creationId xmlns:a16="http://schemas.microsoft.com/office/drawing/2014/main" id="{88CCF3EB-C91D-3CA8-5D6B-D91483C97008}"/>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ctagon 239">
              <a:extLst>
                <a:ext uri="{FF2B5EF4-FFF2-40B4-BE49-F238E27FC236}">
                  <a16:creationId xmlns:a16="http://schemas.microsoft.com/office/drawing/2014/main" id="{4F93FA83-13FC-11D7-AC25-63FF81026EC0}"/>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ctagon 240">
              <a:extLst>
                <a:ext uri="{FF2B5EF4-FFF2-40B4-BE49-F238E27FC236}">
                  <a16:creationId xmlns:a16="http://schemas.microsoft.com/office/drawing/2014/main" id="{DFB5E34D-0E9C-86FE-4689-F18C3AA9E0D9}"/>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ctagon 241">
              <a:extLst>
                <a:ext uri="{FF2B5EF4-FFF2-40B4-BE49-F238E27FC236}">
                  <a16:creationId xmlns:a16="http://schemas.microsoft.com/office/drawing/2014/main" id="{379E451D-2E03-187E-7D86-4A4E5191D1B9}"/>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a:extLst>
              <a:ext uri="{FF2B5EF4-FFF2-40B4-BE49-F238E27FC236}">
                <a16:creationId xmlns:a16="http://schemas.microsoft.com/office/drawing/2014/main" id="{DE249A6C-36EE-7E3F-2B38-4EAE8A46ECDE}"/>
              </a:ext>
            </a:extLst>
          </p:cNvPr>
          <p:cNvGrpSpPr/>
          <p:nvPr/>
        </p:nvGrpSpPr>
        <p:grpSpPr>
          <a:xfrm>
            <a:off x="919906" y="4155663"/>
            <a:ext cx="3693481" cy="803276"/>
            <a:chOff x="895350" y="1325562"/>
            <a:chExt cx="3693481" cy="803276"/>
          </a:xfrm>
        </p:grpSpPr>
        <p:grpSp>
          <p:nvGrpSpPr>
            <p:cNvPr id="265" name="Group 264">
              <a:extLst>
                <a:ext uri="{FF2B5EF4-FFF2-40B4-BE49-F238E27FC236}">
                  <a16:creationId xmlns:a16="http://schemas.microsoft.com/office/drawing/2014/main" id="{810D1D3E-F0E9-9FAA-8E16-E80FC92A12A9}"/>
                </a:ext>
              </a:extLst>
            </p:cNvPr>
            <p:cNvGrpSpPr/>
            <p:nvPr/>
          </p:nvGrpSpPr>
          <p:grpSpPr>
            <a:xfrm>
              <a:off x="895350" y="1325562"/>
              <a:ext cx="3691263" cy="322264"/>
              <a:chOff x="895350" y="1325562"/>
              <a:chExt cx="3691263" cy="322264"/>
            </a:xfrm>
          </p:grpSpPr>
          <p:sp>
            <p:nvSpPr>
              <p:cNvPr id="286" name="Isosceles Triangle 285">
                <a:extLst>
                  <a:ext uri="{FF2B5EF4-FFF2-40B4-BE49-F238E27FC236}">
                    <a16:creationId xmlns:a16="http://schemas.microsoft.com/office/drawing/2014/main" id="{0C434FB2-CCAA-82E4-A7DF-4E98AA002F52}"/>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Isosceles Triangle 286">
                <a:extLst>
                  <a:ext uri="{FF2B5EF4-FFF2-40B4-BE49-F238E27FC236}">
                    <a16:creationId xmlns:a16="http://schemas.microsoft.com/office/drawing/2014/main" id="{973E369C-BC57-0259-1063-C5081116EC2B}"/>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Isosceles Triangle 287">
                <a:extLst>
                  <a:ext uri="{FF2B5EF4-FFF2-40B4-BE49-F238E27FC236}">
                    <a16:creationId xmlns:a16="http://schemas.microsoft.com/office/drawing/2014/main" id="{B2DDD2B0-FFBF-ED2E-1539-2311F594C2E2}"/>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Isosceles Triangle 288">
                <a:extLst>
                  <a:ext uri="{FF2B5EF4-FFF2-40B4-BE49-F238E27FC236}">
                    <a16:creationId xmlns:a16="http://schemas.microsoft.com/office/drawing/2014/main" id="{FD77762B-6006-9084-23C4-DEC6F83EF576}"/>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Isosceles Triangle 289">
                <a:extLst>
                  <a:ext uri="{FF2B5EF4-FFF2-40B4-BE49-F238E27FC236}">
                    <a16:creationId xmlns:a16="http://schemas.microsoft.com/office/drawing/2014/main" id="{7142A142-5BCE-0B78-BCCF-EF6A6E1B17AC}"/>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Isosceles Triangle 290">
                <a:extLst>
                  <a:ext uri="{FF2B5EF4-FFF2-40B4-BE49-F238E27FC236}">
                    <a16:creationId xmlns:a16="http://schemas.microsoft.com/office/drawing/2014/main" id="{4CCA5E92-6DD6-C060-365E-1DF1E6EC63A2}"/>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Isosceles Triangle 291">
                <a:extLst>
                  <a:ext uri="{FF2B5EF4-FFF2-40B4-BE49-F238E27FC236}">
                    <a16:creationId xmlns:a16="http://schemas.microsoft.com/office/drawing/2014/main" id="{6D1EC35A-4F45-25E0-C21E-C12E7F9257C8}"/>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Isosceles Triangle 292">
                <a:extLst>
                  <a:ext uri="{FF2B5EF4-FFF2-40B4-BE49-F238E27FC236}">
                    <a16:creationId xmlns:a16="http://schemas.microsoft.com/office/drawing/2014/main" id="{D3074F4E-B609-4A7B-D5F7-6EF66455BFB9}"/>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Isosceles Triangle 293">
                <a:extLst>
                  <a:ext uri="{FF2B5EF4-FFF2-40B4-BE49-F238E27FC236}">
                    <a16:creationId xmlns:a16="http://schemas.microsoft.com/office/drawing/2014/main" id="{25A2E320-3800-17E6-CDDE-EE79DB117D0E}"/>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Isosceles Triangle 294">
                <a:extLst>
                  <a:ext uri="{FF2B5EF4-FFF2-40B4-BE49-F238E27FC236}">
                    <a16:creationId xmlns:a16="http://schemas.microsoft.com/office/drawing/2014/main" id="{C32D9469-D1CC-973F-A7E1-6FDDE87A39F0}"/>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1C818C2F-6892-199B-43EA-6E4CEBACBAFF}"/>
                </a:ext>
              </a:extLst>
            </p:cNvPr>
            <p:cNvGrpSpPr/>
            <p:nvPr/>
          </p:nvGrpSpPr>
          <p:grpSpPr>
            <a:xfrm rot="10800000">
              <a:off x="897568" y="1806574"/>
              <a:ext cx="3691263" cy="322264"/>
              <a:chOff x="895350" y="1325562"/>
              <a:chExt cx="3691263" cy="322264"/>
            </a:xfrm>
          </p:grpSpPr>
          <p:sp>
            <p:nvSpPr>
              <p:cNvPr id="276" name="Isosceles Triangle 275">
                <a:extLst>
                  <a:ext uri="{FF2B5EF4-FFF2-40B4-BE49-F238E27FC236}">
                    <a16:creationId xmlns:a16="http://schemas.microsoft.com/office/drawing/2014/main" id="{3DBC7930-509E-CB5C-B256-AE6C423650DA}"/>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Isosceles Triangle 276">
                <a:extLst>
                  <a:ext uri="{FF2B5EF4-FFF2-40B4-BE49-F238E27FC236}">
                    <a16:creationId xmlns:a16="http://schemas.microsoft.com/office/drawing/2014/main" id="{180639C5-64B8-2811-8AB4-47EF4D284D3A}"/>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Isosceles Triangle 277">
                <a:extLst>
                  <a:ext uri="{FF2B5EF4-FFF2-40B4-BE49-F238E27FC236}">
                    <a16:creationId xmlns:a16="http://schemas.microsoft.com/office/drawing/2014/main" id="{C3BB6333-F8FD-6EFF-117A-28DF1CEC73B2}"/>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Isosceles Triangle 278">
                <a:extLst>
                  <a:ext uri="{FF2B5EF4-FFF2-40B4-BE49-F238E27FC236}">
                    <a16:creationId xmlns:a16="http://schemas.microsoft.com/office/drawing/2014/main" id="{3BA854A4-6232-0C1D-8D74-00C9988D4764}"/>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Isosceles Triangle 279">
                <a:extLst>
                  <a:ext uri="{FF2B5EF4-FFF2-40B4-BE49-F238E27FC236}">
                    <a16:creationId xmlns:a16="http://schemas.microsoft.com/office/drawing/2014/main" id="{E9DDEB47-A6A7-694B-5A6C-5DB596CE345E}"/>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Isosceles Triangle 280">
                <a:extLst>
                  <a:ext uri="{FF2B5EF4-FFF2-40B4-BE49-F238E27FC236}">
                    <a16:creationId xmlns:a16="http://schemas.microsoft.com/office/drawing/2014/main" id="{A13DE566-71DE-C832-92CC-93C5B31BFFF8}"/>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Isosceles Triangle 281">
                <a:extLst>
                  <a:ext uri="{FF2B5EF4-FFF2-40B4-BE49-F238E27FC236}">
                    <a16:creationId xmlns:a16="http://schemas.microsoft.com/office/drawing/2014/main" id="{67622AFA-2A1E-0FAA-CB62-8A01BC10DB43}"/>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Isosceles Triangle 282">
                <a:extLst>
                  <a:ext uri="{FF2B5EF4-FFF2-40B4-BE49-F238E27FC236}">
                    <a16:creationId xmlns:a16="http://schemas.microsoft.com/office/drawing/2014/main" id="{684389FE-4544-E2FA-2D7B-A10B5F3694DF}"/>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Isosceles Triangle 283">
                <a:extLst>
                  <a:ext uri="{FF2B5EF4-FFF2-40B4-BE49-F238E27FC236}">
                    <a16:creationId xmlns:a16="http://schemas.microsoft.com/office/drawing/2014/main" id="{02228505-FF57-06C9-AC45-06A4FF97BDD6}"/>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Isosceles Triangle 284">
                <a:extLst>
                  <a:ext uri="{FF2B5EF4-FFF2-40B4-BE49-F238E27FC236}">
                    <a16:creationId xmlns:a16="http://schemas.microsoft.com/office/drawing/2014/main" id="{370B015C-F3D8-BE10-9B27-FF950D6E04A9}"/>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7" name="Octagon 266">
              <a:extLst>
                <a:ext uri="{FF2B5EF4-FFF2-40B4-BE49-F238E27FC236}">
                  <a16:creationId xmlns:a16="http://schemas.microsoft.com/office/drawing/2014/main" id="{9F2F92E9-CE76-3597-867D-96D6D1CF9BBF}"/>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ctagon 267">
              <a:extLst>
                <a:ext uri="{FF2B5EF4-FFF2-40B4-BE49-F238E27FC236}">
                  <a16:creationId xmlns:a16="http://schemas.microsoft.com/office/drawing/2014/main" id="{19DAC870-612D-3322-8426-4D7EEDD7E6A6}"/>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ctagon 268">
              <a:extLst>
                <a:ext uri="{FF2B5EF4-FFF2-40B4-BE49-F238E27FC236}">
                  <a16:creationId xmlns:a16="http://schemas.microsoft.com/office/drawing/2014/main" id="{EF1DE68A-C85E-513D-C53D-CCEE3447176E}"/>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ctagon 269">
              <a:extLst>
                <a:ext uri="{FF2B5EF4-FFF2-40B4-BE49-F238E27FC236}">
                  <a16:creationId xmlns:a16="http://schemas.microsoft.com/office/drawing/2014/main" id="{C14F0743-599D-73C0-8B48-2C0CFB1BB7F1}"/>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ctagon 270">
              <a:extLst>
                <a:ext uri="{FF2B5EF4-FFF2-40B4-BE49-F238E27FC236}">
                  <a16:creationId xmlns:a16="http://schemas.microsoft.com/office/drawing/2014/main" id="{E636858B-5690-FD39-2654-C29547FB124B}"/>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ctagon 271">
              <a:extLst>
                <a:ext uri="{FF2B5EF4-FFF2-40B4-BE49-F238E27FC236}">
                  <a16:creationId xmlns:a16="http://schemas.microsoft.com/office/drawing/2014/main" id="{5AE25B3F-B166-14DE-D3FF-86CF519FEF9B}"/>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ctagon 272">
              <a:extLst>
                <a:ext uri="{FF2B5EF4-FFF2-40B4-BE49-F238E27FC236}">
                  <a16:creationId xmlns:a16="http://schemas.microsoft.com/office/drawing/2014/main" id="{9143B42B-9A43-4EFF-B9D8-5410C798EB78}"/>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ctagon 273">
              <a:extLst>
                <a:ext uri="{FF2B5EF4-FFF2-40B4-BE49-F238E27FC236}">
                  <a16:creationId xmlns:a16="http://schemas.microsoft.com/office/drawing/2014/main" id="{F0C157B8-42B9-26CC-5876-F371C5198EAC}"/>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ctagon 274">
              <a:extLst>
                <a:ext uri="{FF2B5EF4-FFF2-40B4-BE49-F238E27FC236}">
                  <a16:creationId xmlns:a16="http://schemas.microsoft.com/office/drawing/2014/main" id="{A3FE3F33-43CB-0793-26DF-19AE4D6FF53C}"/>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 name="Group 315">
            <a:extLst>
              <a:ext uri="{FF2B5EF4-FFF2-40B4-BE49-F238E27FC236}">
                <a16:creationId xmlns:a16="http://schemas.microsoft.com/office/drawing/2014/main" id="{65AAD458-B766-2C8E-2894-45B68BE49B6D}"/>
              </a:ext>
            </a:extLst>
          </p:cNvPr>
          <p:cNvGrpSpPr/>
          <p:nvPr/>
        </p:nvGrpSpPr>
        <p:grpSpPr>
          <a:xfrm>
            <a:off x="-3724201" y="2191577"/>
            <a:ext cx="3724201" cy="263871"/>
            <a:chOff x="4692889" y="3730168"/>
            <a:chExt cx="3724201" cy="263871"/>
          </a:xfrm>
        </p:grpSpPr>
        <p:cxnSp>
          <p:nvCxnSpPr>
            <p:cNvPr id="317" name="Straight Connector 316">
              <a:extLst>
                <a:ext uri="{FF2B5EF4-FFF2-40B4-BE49-F238E27FC236}">
                  <a16:creationId xmlns:a16="http://schemas.microsoft.com/office/drawing/2014/main" id="{4A1D8A66-C71D-5C9B-DFCB-866D2877D9D8}"/>
                </a:ext>
              </a:extLst>
            </p:cNvPr>
            <p:cNvCxnSpPr>
              <a:cxnSpLocks/>
            </p:cNvCxnSpPr>
            <p:nvPr/>
          </p:nvCxnSpPr>
          <p:spPr>
            <a:xfrm>
              <a:off x="4692889"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65B85E2-8C2C-1727-3A21-D094AF2E783A}"/>
                </a:ext>
              </a:extLst>
            </p:cNvPr>
            <p:cNvCxnSpPr>
              <a:cxnSpLocks/>
            </p:cNvCxnSpPr>
            <p:nvPr/>
          </p:nvCxnSpPr>
          <p:spPr>
            <a:xfrm>
              <a:off x="7909040" y="373016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16CD003C-5D7B-AE8A-9D27-2F549DFAFEB2}"/>
                </a:ext>
              </a:extLst>
            </p:cNvPr>
            <p:cNvCxnSpPr>
              <a:cxnSpLocks/>
            </p:cNvCxnSpPr>
            <p:nvPr/>
          </p:nvCxnSpPr>
          <p:spPr>
            <a:xfrm>
              <a:off x="6843461"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0F331EB6-2A38-815D-762C-36B98112E559}"/>
                </a:ext>
              </a:extLst>
            </p:cNvPr>
            <p:cNvCxnSpPr>
              <a:cxnSpLocks/>
            </p:cNvCxnSpPr>
            <p:nvPr/>
          </p:nvCxnSpPr>
          <p:spPr>
            <a:xfrm>
              <a:off x="5768175"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4E710BE-875D-2A45-0CE9-B5157740148B}"/>
                </a:ext>
              </a:extLst>
            </p:cNvPr>
            <p:cNvCxnSpPr>
              <a:cxnSpLocks/>
            </p:cNvCxnSpPr>
            <p:nvPr/>
          </p:nvCxnSpPr>
          <p:spPr>
            <a:xfrm flipV="1">
              <a:off x="5191232" y="373016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238154C-D572-62A3-E4DB-A7B61BA6E347}"/>
                </a:ext>
              </a:extLst>
            </p:cNvPr>
            <p:cNvCxnSpPr>
              <a:cxnSpLocks/>
            </p:cNvCxnSpPr>
            <p:nvPr/>
          </p:nvCxnSpPr>
          <p:spPr>
            <a:xfrm flipV="1">
              <a:off x="6285932" y="3740337"/>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E04B2767-0B44-5E17-F240-DCA3BC7AD7B3}"/>
                </a:ext>
              </a:extLst>
            </p:cNvPr>
            <p:cNvCxnSpPr>
              <a:cxnSpLocks/>
            </p:cNvCxnSpPr>
            <p:nvPr/>
          </p:nvCxnSpPr>
          <p:spPr>
            <a:xfrm flipV="1">
              <a:off x="7341804" y="373016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TextBox 326">
            <a:extLst>
              <a:ext uri="{FF2B5EF4-FFF2-40B4-BE49-F238E27FC236}">
                <a16:creationId xmlns:a16="http://schemas.microsoft.com/office/drawing/2014/main" id="{958B856F-69C4-715A-B661-5429DE80FEE7}"/>
              </a:ext>
            </a:extLst>
          </p:cNvPr>
          <p:cNvSpPr txBox="1"/>
          <p:nvPr/>
        </p:nvSpPr>
        <p:spPr>
          <a:xfrm>
            <a:off x="2431979" y="3685920"/>
            <a:ext cx="1082588" cy="461665"/>
          </a:xfrm>
          <a:prstGeom prst="rect">
            <a:avLst/>
          </a:prstGeom>
          <a:noFill/>
        </p:spPr>
        <p:txBody>
          <a:bodyPr wrap="square">
            <a:spAutoFit/>
          </a:bodyPr>
          <a:lstStyle/>
          <a:p>
            <a:r>
              <a:rPr lang="en-GB" sz="2400" dirty="0"/>
              <a:t>H</a:t>
            </a:r>
            <a:r>
              <a:rPr lang="en-GB" sz="2400" baseline="-25000" dirty="0"/>
              <a:t>3</a:t>
            </a:r>
            <a:r>
              <a:rPr lang="en-GB" sz="2400" dirty="0"/>
              <a:t>O</a:t>
            </a:r>
            <a:r>
              <a:rPr lang="en-GB" sz="2400" baseline="30000" dirty="0"/>
              <a:t>+</a:t>
            </a:r>
          </a:p>
        </p:txBody>
      </p:sp>
      <p:sp>
        <p:nvSpPr>
          <p:cNvPr id="328" name="TextBox 327">
            <a:extLst>
              <a:ext uri="{FF2B5EF4-FFF2-40B4-BE49-F238E27FC236}">
                <a16:creationId xmlns:a16="http://schemas.microsoft.com/office/drawing/2014/main" id="{CF6155D8-62E4-A785-73C5-86658782663B}"/>
              </a:ext>
            </a:extLst>
          </p:cNvPr>
          <p:cNvSpPr txBox="1"/>
          <p:nvPr/>
        </p:nvSpPr>
        <p:spPr>
          <a:xfrm>
            <a:off x="-1663043" y="3688141"/>
            <a:ext cx="1082588" cy="461665"/>
          </a:xfrm>
          <a:prstGeom prst="rect">
            <a:avLst/>
          </a:prstGeom>
          <a:noFill/>
        </p:spPr>
        <p:txBody>
          <a:bodyPr wrap="square">
            <a:spAutoFit/>
          </a:bodyPr>
          <a:lstStyle/>
          <a:p>
            <a:r>
              <a:rPr lang="en-GB" sz="2400" dirty="0"/>
              <a:t>H</a:t>
            </a:r>
            <a:r>
              <a:rPr lang="en-GB" sz="2400" baseline="-25000" dirty="0"/>
              <a:t>2</a:t>
            </a:r>
            <a:r>
              <a:rPr lang="en-GB" sz="2400" dirty="0"/>
              <a:t>O</a:t>
            </a:r>
            <a:endParaRPr lang="en-GB" sz="2400" baseline="30000" dirty="0"/>
          </a:p>
        </p:txBody>
      </p:sp>
      <p:grpSp>
        <p:nvGrpSpPr>
          <p:cNvPr id="372" name="Group 371">
            <a:extLst>
              <a:ext uri="{FF2B5EF4-FFF2-40B4-BE49-F238E27FC236}">
                <a16:creationId xmlns:a16="http://schemas.microsoft.com/office/drawing/2014/main" id="{EC17B1AA-58A7-DA80-F6AA-A3BA1B002AE9}"/>
              </a:ext>
            </a:extLst>
          </p:cNvPr>
          <p:cNvGrpSpPr/>
          <p:nvPr/>
        </p:nvGrpSpPr>
        <p:grpSpPr>
          <a:xfrm>
            <a:off x="5244442" y="2885119"/>
            <a:ext cx="4011932" cy="1938548"/>
            <a:chOff x="5244442" y="2885119"/>
            <a:chExt cx="4011932" cy="1938548"/>
          </a:xfrm>
        </p:grpSpPr>
        <p:grpSp>
          <p:nvGrpSpPr>
            <p:cNvPr id="315" name="Group 314">
              <a:extLst>
                <a:ext uri="{FF2B5EF4-FFF2-40B4-BE49-F238E27FC236}">
                  <a16:creationId xmlns:a16="http://schemas.microsoft.com/office/drawing/2014/main" id="{D162541E-588D-7C66-8CAF-35F72CBB959E}"/>
                </a:ext>
              </a:extLst>
            </p:cNvPr>
            <p:cNvGrpSpPr/>
            <p:nvPr/>
          </p:nvGrpSpPr>
          <p:grpSpPr>
            <a:xfrm rot="1140325">
              <a:off x="5427634" y="3737134"/>
              <a:ext cx="3724201" cy="263871"/>
              <a:chOff x="4692889" y="3730168"/>
              <a:chExt cx="3724201" cy="263871"/>
            </a:xfrm>
          </p:grpSpPr>
          <p:cxnSp>
            <p:nvCxnSpPr>
              <p:cNvPr id="308" name="Straight Connector 307">
                <a:extLst>
                  <a:ext uri="{FF2B5EF4-FFF2-40B4-BE49-F238E27FC236}">
                    <a16:creationId xmlns:a16="http://schemas.microsoft.com/office/drawing/2014/main" id="{AC2B33A1-9021-AE91-B92E-2E4C5826D1EA}"/>
                  </a:ext>
                </a:extLst>
              </p:cNvPr>
              <p:cNvCxnSpPr>
                <a:cxnSpLocks/>
              </p:cNvCxnSpPr>
              <p:nvPr/>
            </p:nvCxnSpPr>
            <p:spPr>
              <a:xfrm>
                <a:off x="4692889"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A405C14A-6ECE-C271-A685-87F26B90857A}"/>
                  </a:ext>
                </a:extLst>
              </p:cNvPr>
              <p:cNvCxnSpPr>
                <a:cxnSpLocks/>
              </p:cNvCxnSpPr>
              <p:nvPr/>
            </p:nvCxnSpPr>
            <p:spPr>
              <a:xfrm>
                <a:off x="7909040" y="373016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1207B39-3EAC-C5D2-FC8C-53482C9E9E1A}"/>
                  </a:ext>
                </a:extLst>
              </p:cNvPr>
              <p:cNvCxnSpPr>
                <a:cxnSpLocks/>
              </p:cNvCxnSpPr>
              <p:nvPr/>
            </p:nvCxnSpPr>
            <p:spPr>
              <a:xfrm>
                <a:off x="6843461"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4CDF428-A1A3-7802-12AD-1902FBDA841A}"/>
                  </a:ext>
                </a:extLst>
              </p:cNvPr>
              <p:cNvCxnSpPr>
                <a:cxnSpLocks/>
              </p:cNvCxnSpPr>
              <p:nvPr/>
            </p:nvCxnSpPr>
            <p:spPr>
              <a:xfrm>
                <a:off x="5768175"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80B67B93-F869-6094-CA9E-29BDEC6B38FD}"/>
                  </a:ext>
                </a:extLst>
              </p:cNvPr>
              <p:cNvCxnSpPr>
                <a:cxnSpLocks/>
              </p:cNvCxnSpPr>
              <p:nvPr/>
            </p:nvCxnSpPr>
            <p:spPr>
              <a:xfrm flipV="1">
                <a:off x="5191232" y="373016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AF33FBD-222C-C22C-4F91-F87191046015}"/>
                  </a:ext>
                </a:extLst>
              </p:cNvPr>
              <p:cNvCxnSpPr>
                <a:cxnSpLocks/>
              </p:cNvCxnSpPr>
              <p:nvPr/>
            </p:nvCxnSpPr>
            <p:spPr>
              <a:xfrm flipV="1">
                <a:off x="6285932" y="3740337"/>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72DD2C7-69F0-5534-FDBD-C38E0A69B7D0}"/>
                  </a:ext>
                </a:extLst>
              </p:cNvPr>
              <p:cNvCxnSpPr>
                <a:cxnSpLocks/>
              </p:cNvCxnSpPr>
              <p:nvPr/>
            </p:nvCxnSpPr>
            <p:spPr>
              <a:xfrm flipV="1">
                <a:off x="7341804" y="373016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7" name="TextBox 366">
              <a:extLst>
                <a:ext uri="{FF2B5EF4-FFF2-40B4-BE49-F238E27FC236}">
                  <a16:creationId xmlns:a16="http://schemas.microsoft.com/office/drawing/2014/main" id="{9FD83FDA-5D69-E3E9-9DD6-4A00BCAF44EF}"/>
                </a:ext>
              </a:extLst>
            </p:cNvPr>
            <p:cNvSpPr txBox="1"/>
            <p:nvPr/>
          </p:nvSpPr>
          <p:spPr>
            <a:xfrm>
              <a:off x="5244442" y="2885119"/>
              <a:ext cx="268726" cy="461665"/>
            </a:xfrm>
            <a:prstGeom prst="rect">
              <a:avLst/>
            </a:prstGeom>
            <a:noFill/>
          </p:spPr>
          <p:txBody>
            <a:bodyPr wrap="square">
              <a:spAutoFit/>
            </a:bodyPr>
            <a:lstStyle/>
            <a:p>
              <a:r>
                <a:rPr lang="en-GB" sz="2400" dirty="0"/>
                <a:t>R</a:t>
              </a:r>
              <a:endParaRPr lang="en-GB" sz="2400" baseline="30000" dirty="0"/>
            </a:p>
          </p:txBody>
        </p:sp>
        <p:sp>
          <p:nvSpPr>
            <p:cNvPr id="368" name="TextBox 367">
              <a:extLst>
                <a:ext uri="{FF2B5EF4-FFF2-40B4-BE49-F238E27FC236}">
                  <a16:creationId xmlns:a16="http://schemas.microsoft.com/office/drawing/2014/main" id="{10EFDE4C-B7E2-C63A-56DC-2CEFBCA083B9}"/>
                </a:ext>
              </a:extLst>
            </p:cNvPr>
            <p:cNvSpPr txBox="1"/>
            <p:nvPr/>
          </p:nvSpPr>
          <p:spPr>
            <a:xfrm>
              <a:off x="8987648" y="4362002"/>
              <a:ext cx="268726" cy="461665"/>
            </a:xfrm>
            <a:prstGeom prst="rect">
              <a:avLst/>
            </a:prstGeom>
            <a:noFill/>
          </p:spPr>
          <p:txBody>
            <a:bodyPr wrap="square">
              <a:spAutoFit/>
            </a:bodyPr>
            <a:lstStyle/>
            <a:p>
              <a:r>
                <a:rPr lang="en-GB" sz="2400" dirty="0"/>
                <a:t>R</a:t>
              </a:r>
              <a:endParaRPr lang="en-GB" sz="2400" baseline="30000" dirty="0"/>
            </a:p>
          </p:txBody>
        </p:sp>
      </p:grpSp>
      <p:grpSp>
        <p:nvGrpSpPr>
          <p:cNvPr id="371" name="Group 370">
            <a:extLst>
              <a:ext uri="{FF2B5EF4-FFF2-40B4-BE49-F238E27FC236}">
                <a16:creationId xmlns:a16="http://schemas.microsoft.com/office/drawing/2014/main" id="{68177F09-A2B4-1DAB-928C-A8C3B9B361D3}"/>
              </a:ext>
            </a:extLst>
          </p:cNvPr>
          <p:cNvGrpSpPr/>
          <p:nvPr/>
        </p:nvGrpSpPr>
        <p:grpSpPr>
          <a:xfrm>
            <a:off x="5666437" y="3005702"/>
            <a:ext cx="1850891" cy="471957"/>
            <a:chOff x="7604013" y="3023768"/>
            <a:chExt cx="1850891" cy="471957"/>
          </a:xfrm>
        </p:grpSpPr>
        <p:grpSp>
          <p:nvGrpSpPr>
            <p:cNvPr id="338" name="Group 337">
              <a:extLst>
                <a:ext uri="{FF2B5EF4-FFF2-40B4-BE49-F238E27FC236}">
                  <a16:creationId xmlns:a16="http://schemas.microsoft.com/office/drawing/2014/main" id="{1B73FBE2-B5BC-32A7-850C-5B45D8D1DB03}"/>
                </a:ext>
              </a:extLst>
            </p:cNvPr>
            <p:cNvGrpSpPr/>
            <p:nvPr/>
          </p:nvGrpSpPr>
          <p:grpSpPr>
            <a:xfrm>
              <a:off x="7871568" y="3242023"/>
              <a:ext cx="1583336" cy="253702"/>
              <a:chOff x="7871568" y="3242023"/>
              <a:chExt cx="1583336" cy="253702"/>
            </a:xfrm>
          </p:grpSpPr>
          <p:cxnSp>
            <p:nvCxnSpPr>
              <p:cNvPr id="330" name="Straight Connector 329">
                <a:extLst>
                  <a:ext uri="{FF2B5EF4-FFF2-40B4-BE49-F238E27FC236}">
                    <a16:creationId xmlns:a16="http://schemas.microsoft.com/office/drawing/2014/main" id="{1C54E0DB-E0C9-F5A3-82E3-0CB94D3452BF}"/>
                  </a:ext>
                </a:extLst>
              </p:cNvPr>
              <p:cNvCxnSpPr>
                <a:cxnSpLocks/>
              </p:cNvCxnSpPr>
              <p:nvPr/>
            </p:nvCxnSpPr>
            <p:spPr>
              <a:xfrm>
                <a:off x="7871568"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9B92033-7DD0-0734-AED9-115C118C9C73}"/>
                  </a:ext>
                </a:extLst>
              </p:cNvPr>
              <p:cNvCxnSpPr>
                <a:cxnSpLocks/>
              </p:cNvCxnSpPr>
              <p:nvPr/>
            </p:nvCxnSpPr>
            <p:spPr>
              <a:xfrm>
                <a:off x="8946854"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A4835E8-E851-0D75-DE28-EE9ADE7A87E8}"/>
                  </a:ext>
                </a:extLst>
              </p:cNvPr>
              <p:cNvCxnSpPr>
                <a:cxnSpLocks/>
              </p:cNvCxnSpPr>
              <p:nvPr/>
            </p:nvCxnSpPr>
            <p:spPr>
              <a:xfrm flipV="1">
                <a:off x="8369911" y="3242023"/>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TextBox 362">
              <a:extLst>
                <a:ext uri="{FF2B5EF4-FFF2-40B4-BE49-F238E27FC236}">
                  <a16:creationId xmlns:a16="http://schemas.microsoft.com/office/drawing/2014/main" id="{022C4117-243C-3829-3399-2A50C39D6AFE}"/>
                </a:ext>
              </a:extLst>
            </p:cNvPr>
            <p:cNvSpPr txBox="1"/>
            <p:nvPr/>
          </p:nvSpPr>
          <p:spPr>
            <a:xfrm>
              <a:off x="7604013" y="3023768"/>
              <a:ext cx="268726" cy="461665"/>
            </a:xfrm>
            <a:prstGeom prst="rect">
              <a:avLst/>
            </a:prstGeom>
            <a:noFill/>
          </p:spPr>
          <p:txBody>
            <a:bodyPr wrap="square">
              <a:spAutoFit/>
            </a:bodyPr>
            <a:lstStyle/>
            <a:p>
              <a:r>
                <a:rPr lang="en-GB" sz="2400" dirty="0"/>
                <a:t>R</a:t>
              </a:r>
              <a:endParaRPr lang="en-GB" sz="2400" baseline="30000" dirty="0"/>
            </a:p>
          </p:txBody>
        </p:sp>
      </p:grpSp>
      <p:sp>
        <p:nvSpPr>
          <p:cNvPr id="374" name="Explosion: 8 Points 373">
            <a:extLst>
              <a:ext uri="{FF2B5EF4-FFF2-40B4-BE49-F238E27FC236}">
                <a16:creationId xmlns:a16="http://schemas.microsoft.com/office/drawing/2014/main" id="{F2D175F0-F138-640A-5679-F8DBD720E37E}"/>
              </a:ext>
            </a:extLst>
          </p:cNvPr>
          <p:cNvSpPr/>
          <p:nvPr/>
        </p:nvSpPr>
        <p:spPr>
          <a:xfrm>
            <a:off x="2244152" y="2314848"/>
            <a:ext cx="508050" cy="33027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E1027B1-EFE0-182A-6ED0-FF34D342EBB7}"/>
              </a:ext>
            </a:extLst>
          </p:cNvPr>
          <p:cNvSpPr txBox="1"/>
          <p:nvPr/>
        </p:nvSpPr>
        <p:spPr>
          <a:xfrm>
            <a:off x="8329389" y="2327962"/>
            <a:ext cx="1082588" cy="461665"/>
          </a:xfrm>
          <a:prstGeom prst="rect">
            <a:avLst/>
          </a:prstGeom>
          <a:noFill/>
        </p:spPr>
        <p:txBody>
          <a:bodyPr wrap="square">
            <a:spAutoFit/>
          </a:bodyPr>
          <a:lstStyle/>
          <a:p>
            <a:r>
              <a:rPr lang="en-GB" sz="2400" dirty="0"/>
              <a:t>H</a:t>
            </a:r>
            <a:r>
              <a:rPr lang="en-GB" sz="2400" baseline="-25000" dirty="0"/>
              <a:t>3</a:t>
            </a:r>
            <a:r>
              <a:rPr lang="en-GB" sz="2400" dirty="0"/>
              <a:t>O</a:t>
            </a:r>
            <a:r>
              <a:rPr lang="en-GB" sz="2400" baseline="30000" dirty="0"/>
              <a:t>+</a:t>
            </a:r>
          </a:p>
        </p:txBody>
      </p:sp>
      <p:sp>
        <p:nvSpPr>
          <p:cNvPr id="296" name="TextBox 295">
            <a:extLst>
              <a:ext uri="{FF2B5EF4-FFF2-40B4-BE49-F238E27FC236}">
                <a16:creationId xmlns:a16="http://schemas.microsoft.com/office/drawing/2014/main" id="{10110E3E-A55F-FBC9-0157-7CB30E4DEAF7}"/>
              </a:ext>
            </a:extLst>
          </p:cNvPr>
          <p:cNvSpPr txBox="1"/>
          <p:nvPr/>
        </p:nvSpPr>
        <p:spPr>
          <a:xfrm>
            <a:off x="4795523" y="2593941"/>
            <a:ext cx="1082588" cy="461665"/>
          </a:xfrm>
          <a:prstGeom prst="rect">
            <a:avLst/>
          </a:prstGeom>
          <a:noFill/>
        </p:spPr>
        <p:txBody>
          <a:bodyPr wrap="square">
            <a:spAutoFit/>
          </a:bodyPr>
          <a:lstStyle/>
          <a:p>
            <a:r>
              <a:rPr lang="en-GB" sz="2400" dirty="0"/>
              <a:t>H</a:t>
            </a:r>
            <a:r>
              <a:rPr lang="en-GB" sz="2400" baseline="-25000" dirty="0"/>
              <a:t>2</a:t>
            </a:r>
            <a:r>
              <a:rPr lang="en-GB" sz="2400" dirty="0"/>
              <a:t>O</a:t>
            </a:r>
            <a:endParaRPr lang="en-GB" sz="2400" baseline="30000" dirty="0"/>
          </a:p>
        </p:txBody>
      </p:sp>
      <p:grpSp>
        <p:nvGrpSpPr>
          <p:cNvPr id="344" name="Group 343">
            <a:extLst>
              <a:ext uri="{FF2B5EF4-FFF2-40B4-BE49-F238E27FC236}">
                <a16:creationId xmlns:a16="http://schemas.microsoft.com/office/drawing/2014/main" id="{1B0A5AE4-6DCC-6015-3F80-14A30559DCE9}"/>
              </a:ext>
            </a:extLst>
          </p:cNvPr>
          <p:cNvGrpSpPr/>
          <p:nvPr/>
        </p:nvGrpSpPr>
        <p:grpSpPr>
          <a:xfrm>
            <a:off x="8969622" y="1650046"/>
            <a:ext cx="3724201" cy="333138"/>
            <a:chOff x="6012493" y="2108498"/>
            <a:chExt cx="3724201" cy="333138"/>
          </a:xfrm>
        </p:grpSpPr>
        <p:cxnSp>
          <p:nvCxnSpPr>
            <p:cNvPr id="345" name="Straight Connector 344">
              <a:extLst>
                <a:ext uri="{FF2B5EF4-FFF2-40B4-BE49-F238E27FC236}">
                  <a16:creationId xmlns:a16="http://schemas.microsoft.com/office/drawing/2014/main" id="{99F1F128-2389-95B6-DCD3-0B93C627BC28}"/>
                </a:ext>
              </a:extLst>
            </p:cNvPr>
            <p:cNvCxnSpPr>
              <a:cxnSpLocks/>
            </p:cNvCxnSpPr>
            <p:nvPr/>
          </p:nvCxnSpPr>
          <p:spPr>
            <a:xfrm>
              <a:off x="6012493" y="212883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FBD6745-BEA1-EB48-FDFC-B35E42BF02AD}"/>
                </a:ext>
              </a:extLst>
            </p:cNvPr>
            <p:cNvCxnSpPr>
              <a:cxnSpLocks/>
            </p:cNvCxnSpPr>
            <p:nvPr/>
          </p:nvCxnSpPr>
          <p:spPr>
            <a:xfrm>
              <a:off x="9228644" y="210849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2A8799D-DFC9-B846-E122-C2BE02278A7A}"/>
                </a:ext>
              </a:extLst>
            </p:cNvPr>
            <p:cNvCxnSpPr>
              <a:cxnSpLocks/>
            </p:cNvCxnSpPr>
            <p:nvPr/>
          </p:nvCxnSpPr>
          <p:spPr>
            <a:xfrm>
              <a:off x="8163065" y="212883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E07CB7F-600E-16F6-C2AE-6FF767C5AC76}"/>
                </a:ext>
              </a:extLst>
            </p:cNvPr>
            <p:cNvCxnSpPr>
              <a:cxnSpLocks/>
            </p:cNvCxnSpPr>
            <p:nvPr/>
          </p:nvCxnSpPr>
          <p:spPr>
            <a:xfrm>
              <a:off x="7087779" y="212883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2B2AE1C-21DE-521D-0CA8-03854C92CB60}"/>
                </a:ext>
              </a:extLst>
            </p:cNvPr>
            <p:cNvCxnSpPr>
              <a:cxnSpLocks/>
            </p:cNvCxnSpPr>
            <p:nvPr/>
          </p:nvCxnSpPr>
          <p:spPr>
            <a:xfrm flipV="1">
              <a:off x="6510836" y="210849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34A80AF-1F4A-B88A-72DE-83CFD192B1DF}"/>
                </a:ext>
              </a:extLst>
            </p:cNvPr>
            <p:cNvCxnSpPr>
              <a:cxnSpLocks/>
            </p:cNvCxnSpPr>
            <p:nvPr/>
          </p:nvCxnSpPr>
          <p:spPr>
            <a:xfrm flipV="1">
              <a:off x="8721312" y="2187934"/>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9F3BC349-B30E-6155-1D39-A535F125E0C8}"/>
                </a:ext>
              </a:extLst>
            </p:cNvPr>
            <p:cNvCxnSpPr>
              <a:cxnSpLocks/>
            </p:cNvCxnSpPr>
            <p:nvPr/>
          </p:nvCxnSpPr>
          <p:spPr>
            <a:xfrm flipV="1">
              <a:off x="8661408" y="210849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9ACA5DCC-0F0B-46D5-CC0E-4DB0256DD1DD}"/>
              </a:ext>
            </a:extLst>
          </p:cNvPr>
          <p:cNvGrpSpPr/>
          <p:nvPr/>
        </p:nvGrpSpPr>
        <p:grpSpPr>
          <a:xfrm>
            <a:off x="942189" y="2306868"/>
            <a:ext cx="3724201" cy="369332"/>
            <a:chOff x="3873234" y="2295620"/>
            <a:chExt cx="3724201" cy="369332"/>
          </a:xfrm>
        </p:grpSpPr>
        <p:grpSp>
          <p:nvGrpSpPr>
            <p:cNvPr id="306" name="Group 305">
              <a:extLst>
                <a:ext uri="{FF2B5EF4-FFF2-40B4-BE49-F238E27FC236}">
                  <a16:creationId xmlns:a16="http://schemas.microsoft.com/office/drawing/2014/main" id="{46C9BE1E-BD5B-98FF-1EFA-AF486E65EC86}"/>
                </a:ext>
              </a:extLst>
            </p:cNvPr>
            <p:cNvGrpSpPr/>
            <p:nvPr/>
          </p:nvGrpSpPr>
          <p:grpSpPr>
            <a:xfrm>
              <a:off x="3873234" y="2295620"/>
              <a:ext cx="3724201" cy="333138"/>
              <a:chOff x="6012493" y="2108498"/>
              <a:chExt cx="3724201" cy="333138"/>
            </a:xfrm>
          </p:grpSpPr>
          <p:cxnSp>
            <p:nvCxnSpPr>
              <p:cNvPr id="297" name="Straight Connector 296">
                <a:extLst>
                  <a:ext uri="{FF2B5EF4-FFF2-40B4-BE49-F238E27FC236}">
                    <a16:creationId xmlns:a16="http://schemas.microsoft.com/office/drawing/2014/main" id="{0C719418-2CDF-89C2-95E6-374C5AEB6B25}"/>
                  </a:ext>
                </a:extLst>
              </p:cNvPr>
              <p:cNvCxnSpPr>
                <a:cxnSpLocks/>
              </p:cNvCxnSpPr>
              <p:nvPr/>
            </p:nvCxnSpPr>
            <p:spPr>
              <a:xfrm>
                <a:off x="6012493" y="212883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B608B27-A709-9311-9EC1-A6CE36F7D912}"/>
                  </a:ext>
                </a:extLst>
              </p:cNvPr>
              <p:cNvCxnSpPr>
                <a:cxnSpLocks/>
              </p:cNvCxnSpPr>
              <p:nvPr/>
            </p:nvCxnSpPr>
            <p:spPr>
              <a:xfrm>
                <a:off x="9228644" y="210849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BC4D86B-2B4F-6201-5777-B3351E9439C9}"/>
                  </a:ext>
                </a:extLst>
              </p:cNvPr>
              <p:cNvCxnSpPr>
                <a:cxnSpLocks/>
              </p:cNvCxnSpPr>
              <p:nvPr/>
            </p:nvCxnSpPr>
            <p:spPr>
              <a:xfrm>
                <a:off x="8163065" y="212883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ECB22BA-ED57-BB83-2392-2280D40D5717}"/>
                  </a:ext>
                </a:extLst>
              </p:cNvPr>
              <p:cNvCxnSpPr>
                <a:cxnSpLocks/>
              </p:cNvCxnSpPr>
              <p:nvPr/>
            </p:nvCxnSpPr>
            <p:spPr>
              <a:xfrm>
                <a:off x="7087779" y="212883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24C007F5-F5A7-D410-EEC3-5B3454B65055}"/>
                  </a:ext>
                </a:extLst>
              </p:cNvPr>
              <p:cNvCxnSpPr>
                <a:cxnSpLocks/>
              </p:cNvCxnSpPr>
              <p:nvPr/>
            </p:nvCxnSpPr>
            <p:spPr>
              <a:xfrm flipV="1">
                <a:off x="6510836" y="210849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5A3DCC4F-1EAA-DCBB-64B1-275F395F798D}"/>
                  </a:ext>
                </a:extLst>
              </p:cNvPr>
              <p:cNvCxnSpPr>
                <a:cxnSpLocks/>
              </p:cNvCxnSpPr>
              <p:nvPr/>
            </p:nvCxnSpPr>
            <p:spPr>
              <a:xfrm flipV="1">
                <a:off x="8721312" y="2187934"/>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54126C9B-C766-BFAD-039E-751FE63665BF}"/>
                  </a:ext>
                </a:extLst>
              </p:cNvPr>
              <p:cNvCxnSpPr>
                <a:cxnSpLocks/>
              </p:cNvCxnSpPr>
              <p:nvPr/>
            </p:nvCxnSpPr>
            <p:spPr>
              <a:xfrm flipV="1">
                <a:off x="8661408" y="210849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2" name="TextBox 351">
              <a:extLst>
                <a:ext uri="{FF2B5EF4-FFF2-40B4-BE49-F238E27FC236}">
                  <a16:creationId xmlns:a16="http://schemas.microsoft.com/office/drawing/2014/main" id="{77961C5E-A083-C98E-4EAB-E11D518D3975}"/>
                </a:ext>
              </a:extLst>
            </p:cNvPr>
            <p:cNvSpPr txBox="1"/>
            <p:nvPr/>
          </p:nvSpPr>
          <p:spPr>
            <a:xfrm>
              <a:off x="7115286" y="2295620"/>
              <a:ext cx="45719" cy="369332"/>
            </a:xfrm>
            <a:prstGeom prst="rect">
              <a:avLst/>
            </a:prstGeom>
            <a:noFill/>
          </p:spPr>
          <p:txBody>
            <a:bodyPr wrap="square" rtlCol="0">
              <a:spAutoFit/>
            </a:bodyPr>
            <a:lstStyle/>
            <a:p>
              <a:r>
                <a:rPr lang="en-GB" dirty="0"/>
                <a:t>+</a:t>
              </a:r>
            </a:p>
          </p:txBody>
        </p:sp>
      </p:grpSp>
      <p:sp>
        <p:nvSpPr>
          <p:cNvPr id="354" name="TextBox 353">
            <a:extLst>
              <a:ext uri="{FF2B5EF4-FFF2-40B4-BE49-F238E27FC236}">
                <a16:creationId xmlns:a16="http://schemas.microsoft.com/office/drawing/2014/main" id="{10526CFB-FF3D-7AE7-6503-C796A6F846ED}"/>
              </a:ext>
            </a:extLst>
          </p:cNvPr>
          <p:cNvSpPr txBox="1"/>
          <p:nvPr/>
        </p:nvSpPr>
        <p:spPr>
          <a:xfrm>
            <a:off x="8946854" y="2761011"/>
            <a:ext cx="3532340" cy="400110"/>
          </a:xfrm>
          <a:prstGeom prst="rect">
            <a:avLst/>
          </a:prstGeom>
          <a:noFill/>
        </p:spPr>
        <p:txBody>
          <a:bodyPr wrap="square">
            <a:spAutoFit/>
          </a:bodyPr>
          <a:lstStyle/>
          <a:p>
            <a:r>
              <a:rPr lang="en-GB" sz="2000" dirty="0"/>
              <a:t>Carbocation protonates water </a:t>
            </a:r>
          </a:p>
        </p:txBody>
      </p:sp>
      <p:grpSp>
        <p:nvGrpSpPr>
          <p:cNvPr id="339" name="Group 338">
            <a:extLst>
              <a:ext uri="{FF2B5EF4-FFF2-40B4-BE49-F238E27FC236}">
                <a16:creationId xmlns:a16="http://schemas.microsoft.com/office/drawing/2014/main" id="{9CB2E7CA-0BB6-BB06-87E5-CEC8DC678087}"/>
              </a:ext>
            </a:extLst>
          </p:cNvPr>
          <p:cNvGrpSpPr/>
          <p:nvPr/>
        </p:nvGrpSpPr>
        <p:grpSpPr>
          <a:xfrm>
            <a:off x="7517328" y="3543242"/>
            <a:ext cx="1776885" cy="581589"/>
            <a:chOff x="8312436" y="4798349"/>
            <a:chExt cx="1776885" cy="581589"/>
          </a:xfrm>
        </p:grpSpPr>
        <p:grpSp>
          <p:nvGrpSpPr>
            <p:cNvPr id="370" name="Group 369">
              <a:extLst>
                <a:ext uri="{FF2B5EF4-FFF2-40B4-BE49-F238E27FC236}">
                  <a16:creationId xmlns:a16="http://schemas.microsoft.com/office/drawing/2014/main" id="{5DCBD279-FE37-3273-F083-02CF5653A400}"/>
                </a:ext>
              </a:extLst>
            </p:cNvPr>
            <p:cNvGrpSpPr/>
            <p:nvPr/>
          </p:nvGrpSpPr>
          <p:grpSpPr>
            <a:xfrm>
              <a:off x="8312436" y="4893148"/>
              <a:ext cx="1776885" cy="486790"/>
              <a:chOff x="8312436" y="4893148"/>
              <a:chExt cx="1776885" cy="486790"/>
            </a:xfrm>
          </p:grpSpPr>
          <p:cxnSp>
            <p:nvCxnSpPr>
              <p:cNvPr id="331" name="Straight Connector 330">
                <a:extLst>
                  <a:ext uri="{FF2B5EF4-FFF2-40B4-BE49-F238E27FC236}">
                    <a16:creationId xmlns:a16="http://schemas.microsoft.com/office/drawing/2014/main" id="{2A59A8BA-C101-056A-75D1-FBD6899BCA62}"/>
                  </a:ext>
                </a:extLst>
              </p:cNvPr>
              <p:cNvCxnSpPr>
                <a:cxnSpLocks/>
              </p:cNvCxnSpPr>
              <p:nvPr/>
            </p:nvCxnSpPr>
            <p:spPr>
              <a:xfrm>
                <a:off x="9378015" y="489314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0F15D2B-5658-9751-1BC7-48D0EB7F69BB}"/>
                  </a:ext>
                </a:extLst>
              </p:cNvPr>
              <p:cNvCxnSpPr>
                <a:cxnSpLocks/>
              </p:cNvCxnSpPr>
              <p:nvPr/>
            </p:nvCxnSpPr>
            <p:spPr>
              <a:xfrm>
                <a:off x="8312436" y="491348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F592124-216F-2232-C4B0-D31B59299D8E}"/>
                  </a:ext>
                </a:extLst>
              </p:cNvPr>
              <p:cNvCxnSpPr>
                <a:cxnSpLocks/>
              </p:cNvCxnSpPr>
              <p:nvPr/>
            </p:nvCxnSpPr>
            <p:spPr>
              <a:xfrm flipV="1">
                <a:off x="8870683" y="4972584"/>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0D5D4813-80D7-5970-B47F-05ACBB0FF9C0}"/>
                  </a:ext>
                </a:extLst>
              </p:cNvPr>
              <p:cNvCxnSpPr>
                <a:cxnSpLocks/>
              </p:cNvCxnSpPr>
              <p:nvPr/>
            </p:nvCxnSpPr>
            <p:spPr>
              <a:xfrm flipV="1">
                <a:off x="8810779" y="489314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TextBox 368">
                <a:extLst>
                  <a:ext uri="{FF2B5EF4-FFF2-40B4-BE49-F238E27FC236}">
                    <a16:creationId xmlns:a16="http://schemas.microsoft.com/office/drawing/2014/main" id="{EB2C323F-7E89-C9FC-5567-8B55AC19BCC5}"/>
                  </a:ext>
                </a:extLst>
              </p:cNvPr>
              <p:cNvSpPr txBox="1"/>
              <p:nvPr/>
            </p:nvSpPr>
            <p:spPr>
              <a:xfrm>
                <a:off x="9820595" y="4918273"/>
                <a:ext cx="268726" cy="461665"/>
              </a:xfrm>
              <a:prstGeom prst="rect">
                <a:avLst/>
              </a:prstGeom>
              <a:noFill/>
            </p:spPr>
            <p:txBody>
              <a:bodyPr wrap="square">
                <a:spAutoFit/>
              </a:bodyPr>
              <a:lstStyle/>
              <a:p>
                <a:r>
                  <a:rPr lang="en-GB" sz="2400" dirty="0"/>
                  <a:t>R</a:t>
                </a:r>
                <a:endParaRPr lang="en-GB" sz="2400" baseline="30000" dirty="0"/>
              </a:p>
            </p:txBody>
          </p:sp>
        </p:grpSp>
        <p:sp>
          <p:nvSpPr>
            <p:cNvPr id="5" name="TextBox 4">
              <a:extLst>
                <a:ext uri="{FF2B5EF4-FFF2-40B4-BE49-F238E27FC236}">
                  <a16:creationId xmlns:a16="http://schemas.microsoft.com/office/drawing/2014/main" id="{78204D20-0A90-D02A-09EC-37D8F64D00FC}"/>
                </a:ext>
              </a:extLst>
            </p:cNvPr>
            <p:cNvSpPr txBox="1"/>
            <p:nvPr/>
          </p:nvSpPr>
          <p:spPr>
            <a:xfrm>
              <a:off x="8687566" y="4798349"/>
              <a:ext cx="300082" cy="369332"/>
            </a:xfrm>
            <a:prstGeom prst="rect">
              <a:avLst/>
            </a:prstGeom>
            <a:noFill/>
          </p:spPr>
          <p:txBody>
            <a:bodyPr wrap="none" rtlCol="0">
              <a:spAutoFit/>
            </a:bodyPr>
            <a:lstStyle/>
            <a:p>
              <a:r>
                <a:rPr lang="en-GB" dirty="0"/>
                <a:t>+</a:t>
              </a:r>
            </a:p>
          </p:txBody>
        </p:sp>
      </p:grpSp>
      <p:grpSp>
        <p:nvGrpSpPr>
          <p:cNvPr id="11" name="Group 10">
            <a:extLst>
              <a:ext uri="{FF2B5EF4-FFF2-40B4-BE49-F238E27FC236}">
                <a16:creationId xmlns:a16="http://schemas.microsoft.com/office/drawing/2014/main" id="{D266F7AA-33A8-E491-1E1D-DD9CC29C442A}"/>
              </a:ext>
            </a:extLst>
          </p:cNvPr>
          <p:cNvGrpSpPr/>
          <p:nvPr/>
        </p:nvGrpSpPr>
        <p:grpSpPr>
          <a:xfrm>
            <a:off x="9901556" y="7047628"/>
            <a:ext cx="1776885" cy="486790"/>
            <a:chOff x="8312436" y="4893148"/>
            <a:chExt cx="1776885" cy="486790"/>
          </a:xfrm>
        </p:grpSpPr>
        <p:cxnSp>
          <p:nvCxnSpPr>
            <p:cNvPr id="298" name="Straight Connector 297">
              <a:extLst>
                <a:ext uri="{FF2B5EF4-FFF2-40B4-BE49-F238E27FC236}">
                  <a16:creationId xmlns:a16="http://schemas.microsoft.com/office/drawing/2014/main" id="{AB3D7A9C-C9C7-538C-AA56-85B1376403EA}"/>
                </a:ext>
              </a:extLst>
            </p:cNvPr>
            <p:cNvCxnSpPr>
              <a:cxnSpLocks/>
            </p:cNvCxnSpPr>
            <p:nvPr/>
          </p:nvCxnSpPr>
          <p:spPr>
            <a:xfrm>
              <a:off x="9378015" y="489314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6731847-84B6-0002-2C39-52D90A1F958B}"/>
                </a:ext>
              </a:extLst>
            </p:cNvPr>
            <p:cNvCxnSpPr>
              <a:cxnSpLocks/>
            </p:cNvCxnSpPr>
            <p:nvPr/>
          </p:nvCxnSpPr>
          <p:spPr>
            <a:xfrm>
              <a:off x="8312436" y="491348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E479938-E49D-38BA-7147-E978E727E5AD}"/>
                </a:ext>
              </a:extLst>
            </p:cNvPr>
            <p:cNvCxnSpPr>
              <a:cxnSpLocks/>
            </p:cNvCxnSpPr>
            <p:nvPr/>
          </p:nvCxnSpPr>
          <p:spPr>
            <a:xfrm flipV="1">
              <a:off x="8870683" y="4972584"/>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9325D60-5C55-43AF-52CB-7F0BFEA4EFE9}"/>
                </a:ext>
              </a:extLst>
            </p:cNvPr>
            <p:cNvCxnSpPr>
              <a:cxnSpLocks/>
            </p:cNvCxnSpPr>
            <p:nvPr/>
          </p:nvCxnSpPr>
          <p:spPr>
            <a:xfrm flipV="1">
              <a:off x="8810779" y="489314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4A805E97-064A-6EB2-3627-A6913F56E7DC}"/>
                </a:ext>
              </a:extLst>
            </p:cNvPr>
            <p:cNvSpPr txBox="1"/>
            <p:nvPr/>
          </p:nvSpPr>
          <p:spPr>
            <a:xfrm>
              <a:off x="9820595" y="4918273"/>
              <a:ext cx="268726" cy="461665"/>
            </a:xfrm>
            <a:prstGeom prst="rect">
              <a:avLst/>
            </a:prstGeom>
            <a:noFill/>
          </p:spPr>
          <p:txBody>
            <a:bodyPr wrap="square">
              <a:spAutoFit/>
            </a:bodyPr>
            <a:lstStyle/>
            <a:p>
              <a:r>
                <a:rPr lang="en-GB" sz="2400" dirty="0"/>
                <a:t>R</a:t>
              </a:r>
              <a:endParaRPr lang="en-GB" sz="2400" baseline="30000" dirty="0"/>
            </a:p>
          </p:txBody>
        </p:sp>
      </p:grpSp>
      <p:sp>
        <p:nvSpPr>
          <p:cNvPr id="326" name="Explosion: 8 Points 325">
            <a:extLst>
              <a:ext uri="{FF2B5EF4-FFF2-40B4-BE49-F238E27FC236}">
                <a16:creationId xmlns:a16="http://schemas.microsoft.com/office/drawing/2014/main" id="{DBFAD257-0699-2507-146B-BD2D512D26AB}"/>
              </a:ext>
            </a:extLst>
          </p:cNvPr>
          <p:cNvSpPr/>
          <p:nvPr/>
        </p:nvSpPr>
        <p:spPr>
          <a:xfrm>
            <a:off x="2566948" y="3751615"/>
            <a:ext cx="508050" cy="33027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40" name="Explosion: 8 Points 339">
            <a:extLst>
              <a:ext uri="{FF2B5EF4-FFF2-40B4-BE49-F238E27FC236}">
                <a16:creationId xmlns:a16="http://schemas.microsoft.com/office/drawing/2014/main" id="{3D97E991-1EF9-CB1A-9E1D-A44A7E9D8407}"/>
              </a:ext>
            </a:extLst>
          </p:cNvPr>
          <p:cNvSpPr/>
          <p:nvPr/>
        </p:nvSpPr>
        <p:spPr>
          <a:xfrm>
            <a:off x="6726456" y="3803036"/>
            <a:ext cx="508050" cy="33027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2214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1.11111E-6 L 0.347 0.02222 " pathEditMode="relative" rAng="0" ptsTypes="AA">
                                      <p:cBhvr>
                                        <p:cTn id="6" dur="2000" fill="hold"/>
                                        <p:tgtEl>
                                          <p:spTgt spid="316"/>
                                        </p:tgtEl>
                                        <p:attrNameLst>
                                          <p:attrName>ppt_x</p:attrName>
                                          <p:attrName>ppt_y</p:attrName>
                                        </p:attrNameLst>
                                      </p:cBhvr>
                                      <p:rCtr x="17344" y="1111"/>
                                    </p:animMotion>
                                  </p:childTnLst>
                                  <p:subTnLst>
                                    <p:set>
                                      <p:cBhvr override="childStyle">
                                        <p:cTn dur="1" fill="hold" display="0" masterRel="sameClick" afterEffect="1">
                                          <p:stCondLst>
                                            <p:cond evt="end" delay="0">
                                              <p:tn val="5"/>
                                            </p:cond>
                                          </p:stCondLst>
                                        </p:cTn>
                                        <p:tgtEl>
                                          <p:spTgt spid="316"/>
                                        </p:tgtEl>
                                        <p:attrNameLst>
                                          <p:attrName>style.visibility</p:attrName>
                                        </p:attrNameLst>
                                      </p:cBhvr>
                                      <p:to>
                                        <p:strVal val="hidden"/>
                                      </p:to>
                                    </p:set>
                                  </p:subTnLst>
                                </p:cTn>
                              </p:par>
                              <p:par>
                                <p:cTn id="7" presetID="1" presetClass="entr" presetSubtype="0" fill="hold" grpId="0" nodeType="withEffect">
                                  <p:stCondLst>
                                    <p:cond delay="500"/>
                                  </p:stCondLst>
                                  <p:childTnLst>
                                    <p:set>
                                      <p:cBhvr>
                                        <p:cTn id="8" dur="1" fill="hold">
                                          <p:stCondLst>
                                            <p:cond delay="9"/>
                                          </p:stCondLst>
                                        </p:cTn>
                                        <p:tgtEl>
                                          <p:spTgt spid="9"/>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74"/>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grpId="1" nodeType="afterEffect">
                                  <p:stCondLst>
                                    <p:cond delay="300"/>
                                  </p:stCondLst>
                                  <p:childTnLst>
                                    <p:set>
                                      <p:cBhvr>
                                        <p:cTn id="14" dur="1" fill="hold">
                                          <p:stCondLst>
                                            <p:cond delay="0"/>
                                          </p:stCondLst>
                                        </p:cTn>
                                        <p:tgtEl>
                                          <p:spTgt spid="374"/>
                                        </p:tgtEl>
                                        <p:attrNameLst>
                                          <p:attrName>style.visibility</p:attrName>
                                        </p:attrNameLst>
                                      </p:cBhvr>
                                      <p:to>
                                        <p:strVal val="hidden"/>
                                      </p:to>
                                    </p:set>
                                  </p:childTnLst>
                                </p:cTn>
                              </p:par>
                            </p:childTnLst>
                          </p:cTn>
                        </p:par>
                        <p:par>
                          <p:cTn id="15" fill="hold">
                            <p:stCondLst>
                              <p:cond delay="2300"/>
                            </p:stCondLst>
                            <p:childTnLst>
                              <p:par>
                                <p:cTn id="16" presetID="1" presetClass="entr" presetSubtype="0" fill="hold" nodeType="afterEffect">
                                  <p:stCondLst>
                                    <p:cond delay="0"/>
                                  </p:stCondLst>
                                  <p:childTnLst>
                                    <p:set>
                                      <p:cBhvr>
                                        <p:cTn id="17" dur="1" fill="hold">
                                          <p:stCondLst>
                                            <p:cond delay="0"/>
                                          </p:stCondLst>
                                        </p:cTn>
                                        <p:tgtEl>
                                          <p:spTgt spid="353"/>
                                        </p:tgtEl>
                                        <p:attrNameLst>
                                          <p:attrName>style.visibility</p:attrName>
                                        </p:attrNameLst>
                                      </p:cBhvr>
                                      <p:to>
                                        <p:strVal val="visible"/>
                                      </p:to>
                                    </p:set>
                                  </p:childTnLst>
                                </p:cTn>
                              </p:par>
                            </p:childTnLst>
                          </p:cTn>
                        </p:par>
                        <p:par>
                          <p:cTn id="18" fill="hold">
                            <p:stCondLst>
                              <p:cond delay="2300"/>
                            </p:stCondLst>
                            <p:childTnLst>
                              <p:par>
                                <p:cTn id="19" presetID="42" presetClass="path" presetSubtype="0" accel="50000" decel="50000" fill="hold" nodeType="afterEffect">
                                  <p:stCondLst>
                                    <p:cond delay="0"/>
                                  </p:stCondLst>
                                  <p:childTnLst>
                                    <p:animMotion origin="layout" path="M 2.08333E-6 -4.44444E-6 L 0.38125 -0.00509 " pathEditMode="relative" rAng="0" ptsTypes="AA">
                                      <p:cBhvr>
                                        <p:cTn id="20" dur="2000" fill="hold"/>
                                        <p:tgtEl>
                                          <p:spTgt spid="353"/>
                                        </p:tgtEl>
                                        <p:attrNameLst>
                                          <p:attrName>ppt_x</p:attrName>
                                          <p:attrName>ppt_y</p:attrName>
                                        </p:attrNameLst>
                                      </p:cBhvr>
                                      <p:rCtr x="19349" y="-162"/>
                                    </p:animMotion>
                                  </p:childTnLst>
                                </p:cTn>
                              </p:par>
                              <p:par>
                                <p:cTn id="21" presetID="1" presetClass="entr" presetSubtype="0" fill="hold" grpId="1" nodeType="withEffect">
                                  <p:stCondLst>
                                    <p:cond delay="0"/>
                                  </p:stCondLst>
                                  <p:childTnLst>
                                    <p:set>
                                      <p:cBhvr>
                                        <p:cTn id="22" dur="1" fill="hold">
                                          <p:stCondLst>
                                            <p:cond delay="0"/>
                                          </p:stCondLst>
                                        </p:cTn>
                                        <p:tgtEl>
                                          <p:spTgt spid="296"/>
                                        </p:tgtEl>
                                        <p:attrNameLst>
                                          <p:attrName>style.visibility</p:attrName>
                                        </p:attrNameLst>
                                      </p:cBhvr>
                                      <p:to>
                                        <p:strVal val="visible"/>
                                      </p:to>
                                    </p:set>
                                  </p:childTnLst>
                                </p:cTn>
                              </p:par>
                              <p:par>
                                <p:cTn id="23" presetID="42" presetClass="path" presetSubtype="0" accel="50000" decel="50000" fill="hold" grpId="0" nodeType="withEffect">
                                  <p:stCondLst>
                                    <p:cond delay="2500"/>
                                  </p:stCondLst>
                                  <p:childTnLst>
                                    <p:animMotion origin="layout" path="M -4.16667E-7 4.44444E-6 L 0.28984 -0.03889 " pathEditMode="relative" rAng="0" ptsTypes="AA">
                                      <p:cBhvr>
                                        <p:cTn id="24" dur="2000" fill="hold"/>
                                        <p:tgtEl>
                                          <p:spTgt spid="296"/>
                                        </p:tgtEl>
                                        <p:attrNameLst>
                                          <p:attrName>ppt_x</p:attrName>
                                          <p:attrName>ppt_y</p:attrName>
                                        </p:attrNameLst>
                                      </p:cBhvr>
                                      <p:rCtr x="14479" y="-1852"/>
                                    </p:animMotion>
                                  </p:childTnLst>
                                </p:cTn>
                              </p:par>
                              <p:par>
                                <p:cTn id="25" presetID="1" presetClass="entr" presetSubtype="0" fill="hold" grpId="0" nodeType="withEffect">
                                  <p:stCondLst>
                                    <p:cond delay="2500"/>
                                  </p:stCondLst>
                                  <p:childTnLst>
                                    <p:set>
                                      <p:cBhvr>
                                        <p:cTn id="26" dur="1" fill="hold">
                                          <p:stCondLst>
                                            <p:cond delay="9"/>
                                          </p:stCondLst>
                                        </p:cTn>
                                        <p:tgtEl>
                                          <p:spTgt spid="354"/>
                                        </p:tgtEl>
                                        <p:attrNameLst>
                                          <p:attrName>style.visibility</p:attrName>
                                        </p:attrNameLst>
                                      </p:cBhvr>
                                      <p:to>
                                        <p:strVal val="visible"/>
                                      </p:to>
                                    </p:set>
                                  </p:childTnLst>
                                </p:cTn>
                              </p:par>
                            </p:childTnLst>
                          </p:cTn>
                        </p:par>
                        <p:par>
                          <p:cTn id="27" fill="hold">
                            <p:stCondLst>
                              <p:cond delay="6800"/>
                            </p:stCondLst>
                            <p:childTnLst>
                              <p:par>
                                <p:cTn id="28" presetID="1" presetClass="exit" presetSubtype="0" fill="hold" grpId="2" nodeType="afterEffect">
                                  <p:stCondLst>
                                    <p:cond delay="0"/>
                                  </p:stCondLst>
                                  <p:childTnLst>
                                    <p:set>
                                      <p:cBhvr>
                                        <p:cTn id="29" dur="1" fill="hold">
                                          <p:stCondLst>
                                            <p:cond delay="0"/>
                                          </p:stCondLst>
                                        </p:cTn>
                                        <p:tgtEl>
                                          <p:spTgt spid="296"/>
                                        </p:tgtEl>
                                        <p:attrNameLst>
                                          <p:attrName>style.visibility</p:attrName>
                                        </p:attrNameLst>
                                      </p:cBhvr>
                                      <p:to>
                                        <p:strVal val="hidden"/>
                                      </p:to>
                                    </p:set>
                                  </p:childTnLst>
                                </p:cTn>
                              </p:par>
                            </p:childTnLst>
                          </p:cTn>
                        </p:par>
                        <p:par>
                          <p:cTn id="30" fill="hold">
                            <p:stCondLst>
                              <p:cond delay="6800"/>
                            </p:stCondLst>
                            <p:childTnLst>
                              <p:par>
                                <p:cTn id="31" presetID="1" presetClass="exit" presetSubtype="0" fill="hold" nodeType="afterEffect">
                                  <p:stCondLst>
                                    <p:cond delay="0"/>
                                  </p:stCondLst>
                                  <p:childTnLst>
                                    <p:set>
                                      <p:cBhvr>
                                        <p:cTn id="32" dur="1" fill="hold">
                                          <p:stCondLst>
                                            <p:cond delay="0"/>
                                          </p:stCondLst>
                                        </p:cTn>
                                        <p:tgtEl>
                                          <p:spTgt spid="353"/>
                                        </p:tgtEl>
                                        <p:attrNameLst>
                                          <p:attrName>style.visibility</p:attrName>
                                        </p:attrNameLst>
                                      </p:cBhvr>
                                      <p:to>
                                        <p:strVal val="hidden"/>
                                      </p:to>
                                    </p:set>
                                  </p:childTnLst>
                                </p:cTn>
                              </p:par>
                            </p:childTnLst>
                          </p:cTn>
                        </p:par>
                        <p:par>
                          <p:cTn id="33" fill="hold">
                            <p:stCondLst>
                              <p:cond delay="6800"/>
                            </p:stCondLst>
                            <p:childTnLst>
                              <p:par>
                                <p:cTn id="34" presetID="1" presetClass="entr" presetSubtype="0" fill="hold" nodeType="afterEffect">
                                  <p:stCondLst>
                                    <p:cond delay="0"/>
                                  </p:stCondLst>
                                  <p:childTnLst>
                                    <p:set>
                                      <p:cBhvr>
                                        <p:cTn id="35" dur="1" fill="hold">
                                          <p:stCondLst>
                                            <p:cond delay="0"/>
                                          </p:stCondLst>
                                        </p:cTn>
                                        <p:tgtEl>
                                          <p:spTgt spid="344"/>
                                        </p:tgtEl>
                                        <p:attrNameLst>
                                          <p:attrName>style.visibility</p:attrName>
                                        </p:attrNameLst>
                                      </p:cBhvr>
                                      <p:to>
                                        <p:strVal val="visible"/>
                                      </p:to>
                                    </p:set>
                                  </p:childTnLst>
                                </p:cTn>
                              </p:par>
                            </p:childTnLst>
                          </p:cTn>
                        </p:par>
                        <p:par>
                          <p:cTn id="36" fill="hold">
                            <p:stCondLst>
                              <p:cond delay="6800"/>
                            </p:stCondLst>
                            <p:childTnLst>
                              <p:par>
                                <p:cTn id="37" presetID="42" presetClass="path" presetSubtype="0" accel="50000" decel="50000" fill="hold" nodeType="afterEffect">
                                  <p:stCondLst>
                                    <p:cond delay="0"/>
                                  </p:stCondLst>
                                  <p:childTnLst>
                                    <p:animMotion origin="layout" path="M -0.27721 0.09329 L 0.5125 -0.05115 " pathEditMode="relative" rAng="0" ptsTypes="AA">
                                      <p:cBhvr>
                                        <p:cTn id="38" dur="4500" fill="hold"/>
                                        <p:tgtEl>
                                          <p:spTgt spid="344"/>
                                        </p:tgtEl>
                                        <p:attrNameLst>
                                          <p:attrName>ppt_x</p:attrName>
                                          <p:attrName>ppt_y</p:attrName>
                                        </p:attrNameLst>
                                      </p:cBhvr>
                                      <p:rCtr x="39479" y="-7222"/>
                                    </p:animMotion>
                                  </p:childTnLst>
                                  <p:subTnLst>
                                    <p:set>
                                      <p:cBhvr override="childStyle">
                                        <p:cTn dur="1" fill="hold" display="0" masterRel="sameClick" afterEffect="1">
                                          <p:stCondLst>
                                            <p:cond evt="end" delay="0">
                                              <p:tn val="37"/>
                                            </p:cond>
                                          </p:stCondLst>
                                        </p:cTn>
                                        <p:tgtEl>
                                          <p:spTgt spid="344"/>
                                        </p:tgtEl>
                                        <p:attrNameLst>
                                          <p:attrName>style.visibility</p:attrName>
                                        </p:attrNameLst>
                                      </p:cBhvr>
                                      <p:to>
                                        <p:strVal val="hidden"/>
                                      </p:to>
                                    </p:set>
                                  </p:subTnLst>
                                </p:cTn>
                              </p:par>
                              <p:par>
                                <p:cTn id="39" presetID="1" presetClass="entr"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42" presetClass="path" presetSubtype="0" accel="50000" decel="50000" fill="hold" grpId="0" nodeType="withEffect">
                                  <p:stCondLst>
                                    <p:cond delay="3900"/>
                                  </p:stCondLst>
                                  <p:childTnLst>
                                    <p:animMotion origin="layout" path="M -4.16667E-6 3.33333E-6 L 0.3198 -0.0088 " pathEditMode="relative" rAng="0" ptsTypes="AA">
                                      <p:cBhvr>
                                        <p:cTn id="42" dur="2000" fill="hold"/>
                                        <p:tgtEl>
                                          <p:spTgt spid="7"/>
                                        </p:tgtEl>
                                        <p:attrNameLst>
                                          <p:attrName>ppt_x</p:attrName>
                                          <p:attrName>ppt_y</p:attrName>
                                        </p:attrNameLst>
                                      </p:cBhvr>
                                      <p:rCtr x="15990" y="-440"/>
                                    </p:animMotion>
                                  </p:childTnLst>
                                </p:cTn>
                              </p:par>
                              <p:par>
                                <p:cTn id="43" presetID="1" presetClass="exit" presetSubtype="0" fill="hold" grpId="1" nodeType="withEffect">
                                  <p:stCondLst>
                                    <p:cond delay="3900"/>
                                  </p:stCondLst>
                                  <p:childTnLst>
                                    <p:set>
                                      <p:cBhvr>
                                        <p:cTn id="44" dur="1" fill="hold">
                                          <p:stCondLst>
                                            <p:cond delay="0"/>
                                          </p:stCondLst>
                                        </p:cTn>
                                        <p:tgtEl>
                                          <p:spTgt spid="354"/>
                                        </p:tgtEl>
                                        <p:attrNameLst>
                                          <p:attrName>style.visibility</p:attrName>
                                        </p:attrNameLst>
                                      </p:cBhvr>
                                      <p:to>
                                        <p:strVal val="hidden"/>
                                      </p:to>
                                    </p:set>
                                  </p:childTnLst>
                                </p:cTn>
                              </p:par>
                            </p:childTnLst>
                          </p:cTn>
                        </p:par>
                        <p:par>
                          <p:cTn id="45" fill="hold">
                            <p:stCondLst>
                              <p:cond delay="12700"/>
                            </p:stCondLst>
                            <p:childTnLst>
                              <p:par>
                                <p:cTn id="46" presetID="1" presetClass="exit" presetSubtype="0" fill="hold" grpId="1" nodeType="after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par>
                          <p:cTn id="48" fill="hold">
                            <p:stCondLst>
                              <p:cond delay="12700"/>
                            </p:stCondLst>
                            <p:childTnLst>
                              <p:par>
                                <p:cTn id="49" presetID="1" presetClass="entr" presetSubtype="0" fill="hold" grpId="0" nodeType="afterEffect">
                                  <p:stCondLst>
                                    <p:cond delay="200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14700"/>
                            </p:stCondLst>
                            <p:childTnLst>
                              <p:par>
                                <p:cTn id="52" presetID="16" presetClass="entr" presetSubtype="42" fill="hold" nodeType="afterEffect">
                                  <p:stCondLst>
                                    <p:cond delay="0"/>
                                  </p:stCondLst>
                                  <p:childTnLst>
                                    <p:set>
                                      <p:cBhvr>
                                        <p:cTn id="53" dur="1" fill="hold">
                                          <p:stCondLst>
                                            <p:cond delay="0"/>
                                          </p:stCondLst>
                                        </p:cTn>
                                        <p:tgtEl>
                                          <p:spTgt spid="372"/>
                                        </p:tgtEl>
                                        <p:attrNameLst>
                                          <p:attrName>style.visibility</p:attrName>
                                        </p:attrNameLst>
                                      </p:cBhvr>
                                      <p:to>
                                        <p:strVal val="visible"/>
                                      </p:to>
                                    </p:set>
                                    <p:animEffect transition="in" filter="barn(outHorizontal)">
                                      <p:cBhvr>
                                        <p:cTn id="54" dur="1000"/>
                                        <p:tgtEl>
                                          <p:spTgt spid="372"/>
                                        </p:tgtEl>
                                      </p:cBhvr>
                                    </p:animEffect>
                                  </p:childTnLst>
                                </p:cTn>
                              </p:par>
                            </p:childTnLst>
                          </p:cTn>
                        </p:par>
                        <p:par>
                          <p:cTn id="55" fill="hold">
                            <p:stCondLst>
                              <p:cond delay="15700"/>
                            </p:stCondLst>
                            <p:childTnLst>
                              <p:par>
                                <p:cTn id="56" presetID="42" presetClass="path" presetSubtype="0" accel="50000" decel="50000" fill="hold" grpId="0" nodeType="afterEffect">
                                  <p:stCondLst>
                                    <p:cond delay="0"/>
                                  </p:stCondLst>
                                  <p:childTnLst>
                                    <p:animMotion origin="layout" path="M -2.70833E-6 3.7037E-6 L 0.31979 -0.0088 " pathEditMode="relative" rAng="0" ptsTypes="AA">
                                      <p:cBhvr>
                                        <p:cTn id="57" dur="2000" fill="hold"/>
                                        <p:tgtEl>
                                          <p:spTgt spid="328"/>
                                        </p:tgtEl>
                                        <p:attrNameLst>
                                          <p:attrName>ppt_x</p:attrName>
                                          <p:attrName>ppt_y</p:attrName>
                                        </p:attrNameLst>
                                      </p:cBhvr>
                                      <p:rCtr x="15990" y="-440"/>
                                    </p:animMotion>
                                  </p:childTnLst>
                                </p:cTn>
                              </p:par>
                            </p:childTnLst>
                          </p:cTn>
                        </p:par>
                        <p:par>
                          <p:cTn id="58" fill="hold">
                            <p:stCondLst>
                              <p:cond delay="17700"/>
                            </p:stCondLst>
                            <p:childTnLst>
                              <p:par>
                                <p:cTn id="59" presetID="1" presetClass="entr" presetSubtype="0" fill="hold" grpId="0" nodeType="afterEffect">
                                  <p:stCondLst>
                                    <p:cond delay="0"/>
                                  </p:stCondLst>
                                  <p:childTnLst>
                                    <p:set>
                                      <p:cBhvr>
                                        <p:cTn id="60" dur="1" fill="hold">
                                          <p:stCondLst>
                                            <p:cond delay="0"/>
                                          </p:stCondLst>
                                        </p:cTn>
                                        <p:tgtEl>
                                          <p:spTgt spid="326"/>
                                        </p:tgtEl>
                                        <p:attrNameLst>
                                          <p:attrName>style.visibility</p:attrName>
                                        </p:attrNameLst>
                                      </p:cBhvr>
                                      <p:to>
                                        <p:strVal val="visible"/>
                                      </p:to>
                                    </p:set>
                                  </p:childTnLst>
                                </p:cTn>
                              </p:par>
                            </p:childTnLst>
                          </p:cTn>
                        </p:par>
                        <p:par>
                          <p:cTn id="61" fill="hold">
                            <p:stCondLst>
                              <p:cond delay="17700"/>
                            </p:stCondLst>
                            <p:childTnLst>
                              <p:par>
                                <p:cTn id="62" presetID="1" presetClass="exit" presetSubtype="0" fill="hold" grpId="1" nodeType="afterEffect">
                                  <p:stCondLst>
                                    <p:cond delay="0"/>
                                  </p:stCondLst>
                                  <p:childTnLst>
                                    <p:set>
                                      <p:cBhvr>
                                        <p:cTn id="63" dur="1" fill="hold">
                                          <p:stCondLst>
                                            <p:cond delay="0"/>
                                          </p:stCondLst>
                                        </p:cTn>
                                        <p:tgtEl>
                                          <p:spTgt spid="328"/>
                                        </p:tgtEl>
                                        <p:attrNameLst>
                                          <p:attrName>style.visibility</p:attrName>
                                        </p:attrNameLst>
                                      </p:cBhvr>
                                      <p:to>
                                        <p:strVal val="hidden"/>
                                      </p:to>
                                    </p:set>
                                  </p:childTnLst>
                                </p:cTn>
                              </p:par>
                            </p:childTnLst>
                          </p:cTn>
                        </p:par>
                        <p:par>
                          <p:cTn id="64" fill="hold">
                            <p:stCondLst>
                              <p:cond delay="17700"/>
                            </p:stCondLst>
                            <p:childTnLst>
                              <p:par>
                                <p:cTn id="65" presetID="1" presetClass="exit" presetSubtype="0" fill="hold" grpId="1" nodeType="afterEffect">
                                  <p:stCondLst>
                                    <p:cond delay="300"/>
                                  </p:stCondLst>
                                  <p:childTnLst>
                                    <p:set>
                                      <p:cBhvr>
                                        <p:cTn id="66" dur="1" fill="hold">
                                          <p:stCondLst>
                                            <p:cond delay="0"/>
                                          </p:stCondLst>
                                        </p:cTn>
                                        <p:tgtEl>
                                          <p:spTgt spid="326"/>
                                        </p:tgtEl>
                                        <p:attrNameLst>
                                          <p:attrName>style.visibility</p:attrName>
                                        </p:attrNameLst>
                                      </p:cBhvr>
                                      <p:to>
                                        <p:strVal val="hidden"/>
                                      </p:to>
                                    </p:set>
                                  </p:childTnLst>
                                </p:cTn>
                              </p:par>
                            </p:childTnLst>
                          </p:cTn>
                        </p:par>
                        <p:par>
                          <p:cTn id="67" fill="hold">
                            <p:stCondLst>
                              <p:cond delay="18000"/>
                            </p:stCondLst>
                            <p:childTnLst>
                              <p:par>
                                <p:cTn id="68" presetID="1" presetClass="entr" presetSubtype="0" fill="hold" grpId="0" nodeType="afterEffect">
                                  <p:stCondLst>
                                    <p:cond delay="0"/>
                                  </p:stCondLst>
                                  <p:childTnLst>
                                    <p:set>
                                      <p:cBhvr>
                                        <p:cTn id="69" dur="1" fill="hold">
                                          <p:stCondLst>
                                            <p:cond delay="0"/>
                                          </p:stCondLst>
                                        </p:cTn>
                                        <p:tgtEl>
                                          <p:spTgt spid="327"/>
                                        </p:tgtEl>
                                        <p:attrNameLst>
                                          <p:attrName>style.visibility</p:attrName>
                                        </p:attrNameLst>
                                      </p:cBhvr>
                                      <p:to>
                                        <p:strVal val="visible"/>
                                      </p:to>
                                    </p:set>
                                  </p:childTnLst>
                                </p:cTn>
                              </p:par>
                            </p:childTnLst>
                          </p:cTn>
                        </p:par>
                        <p:par>
                          <p:cTn id="70" fill="hold">
                            <p:stCondLst>
                              <p:cond delay="18000"/>
                            </p:stCondLst>
                            <p:childTnLst>
                              <p:par>
                                <p:cTn id="71" presetID="42" presetClass="path" presetSubtype="0" accel="50000" decel="50000" fill="hold" grpId="1" nodeType="afterEffect">
                                  <p:stCondLst>
                                    <p:cond delay="0"/>
                                  </p:stCondLst>
                                  <p:childTnLst>
                                    <p:animMotion origin="layout" path="M -2.08333E-7 -4.81481E-6 L 0.31289 0.00741 " pathEditMode="relative" rAng="0" ptsTypes="AA">
                                      <p:cBhvr>
                                        <p:cTn id="72" dur="2000" fill="hold"/>
                                        <p:tgtEl>
                                          <p:spTgt spid="327"/>
                                        </p:tgtEl>
                                        <p:attrNameLst>
                                          <p:attrName>ppt_x</p:attrName>
                                          <p:attrName>ppt_y</p:attrName>
                                        </p:attrNameLst>
                                      </p:cBhvr>
                                      <p:rCtr x="15638" y="370"/>
                                    </p:animMotion>
                                  </p:childTnLst>
                                </p:cTn>
                              </p:par>
                            </p:childTnLst>
                          </p:cTn>
                        </p:par>
                        <p:par>
                          <p:cTn id="73" fill="hold">
                            <p:stCondLst>
                              <p:cond delay="20000"/>
                            </p:stCondLst>
                            <p:childTnLst>
                              <p:par>
                                <p:cTn id="74" presetID="1" presetClass="entr" presetSubtype="0" fill="hold" grpId="0" nodeType="afterEffect">
                                  <p:stCondLst>
                                    <p:cond delay="0"/>
                                  </p:stCondLst>
                                  <p:childTnLst>
                                    <p:set>
                                      <p:cBhvr>
                                        <p:cTn id="75" dur="1" fill="hold">
                                          <p:stCondLst>
                                            <p:cond delay="0"/>
                                          </p:stCondLst>
                                        </p:cTn>
                                        <p:tgtEl>
                                          <p:spTgt spid="340"/>
                                        </p:tgtEl>
                                        <p:attrNameLst>
                                          <p:attrName>style.visibility</p:attrName>
                                        </p:attrNameLst>
                                      </p:cBhvr>
                                      <p:to>
                                        <p:strVal val="visible"/>
                                      </p:to>
                                    </p:set>
                                  </p:childTnLst>
                                </p:cTn>
                              </p:par>
                              <p:par>
                                <p:cTn id="76" presetID="1" presetClass="exit" presetSubtype="0" fill="hold" grpId="2" nodeType="withEffect">
                                  <p:stCondLst>
                                    <p:cond delay="0"/>
                                  </p:stCondLst>
                                  <p:childTnLst>
                                    <p:set>
                                      <p:cBhvr>
                                        <p:cTn id="77" dur="1" fill="hold">
                                          <p:stCondLst>
                                            <p:cond delay="0"/>
                                          </p:stCondLst>
                                        </p:cTn>
                                        <p:tgtEl>
                                          <p:spTgt spid="327"/>
                                        </p:tgtEl>
                                        <p:attrNameLst>
                                          <p:attrName>style.visibility</p:attrName>
                                        </p:attrNameLst>
                                      </p:cBhvr>
                                      <p:to>
                                        <p:strVal val="hidden"/>
                                      </p:to>
                                    </p:set>
                                  </p:childTnLst>
                                </p:cTn>
                              </p:par>
                            </p:childTnLst>
                          </p:cTn>
                        </p:par>
                        <p:par>
                          <p:cTn id="78" fill="hold">
                            <p:stCondLst>
                              <p:cond delay="20000"/>
                            </p:stCondLst>
                            <p:childTnLst>
                              <p:par>
                                <p:cTn id="79" presetID="1" presetClass="exit" presetSubtype="0" fill="hold" grpId="1" nodeType="afterEffect">
                                  <p:stCondLst>
                                    <p:cond delay="300"/>
                                  </p:stCondLst>
                                  <p:childTnLst>
                                    <p:set>
                                      <p:cBhvr>
                                        <p:cTn id="80" dur="1" fill="hold">
                                          <p:stCondLst>
                                            <p:cond delay="0"/>
                                          </p:stCondLst>
                                        </p:cTn>
                                        <p:tgtEl>
                                          <p:spTgt spid="340"/>
                                        </p:tgtEl>
                                        <p:attrNameLst>
                                          <p:attrName>style.visibility</p:attrName>
                                        </p:attrNameLst>
                                      </p:cBhvr>
                                      <p:to>
                                        <p:strVal val="hidden"/>
                                      </p:to>
                                    </p:set>
                                  </p:childTnLst>
                                </p:cTn>
                              </p:par>
                            </p:childTnLst>
                          </p:cTn>
                        </p:par>
                        <p:par>
                          <p:cTn id="81" fill="hold">
                            <p:stCondLst>
                              <p:cond delay="20300"/>
                            </p:stCondLst>
                            <p:childTnLst>
                              <p:par>
                                <p:cTn id="82" presetID="1" presetClass="exit" presetSubtype="0" fill="hold" nodeType="afterEffect">
                                  <p:stCondLst>
                                    <p:cond delay="0"/>
                                  </p:stCondLst>
                                  <p:childTnLst>
                                    <p:set>
                                      <p:cBhvr>
                                        <p:cTn id="83" dur="1" fill="hold">
                                          <p:stCondLst>
                                            <p:cond delay="0"/>
                                          </p:stCondLst>
                                        </p:cTn>
                                        <p:tgtEl>
                                          <p:spTgt spid="372"/>
                                        </p:tgtEl>
                                        <p:attrNameLst>
                                          <p:attrName>style.visibility</p:attrName>
                                        </p:attrNameLst>
                                      </p:cBhvr>
                                      <p:to>
                                        <p:strVal val="hidden"/>
                                      </p:to>
                                    </p:set>
                                  </p:childTnLst>
                                </p:cTn>
                              </p:par>
                            </p:childTnLst>
                          </p:cTn>
                        </p:par>
                        <p:par>
                          <p:cTn id="84" fill="hold">
                            <p:stCondLst>
                              <p:cond delay="20300"/>
                            </p:stCondLst>
                            <p:childTnLst>
                              <p:par>
                                <p:cTn id="85" presetID="1" presetClass="entr" presetSubtype="0" fill="hold" nodeType="afterEffect">
                                  <p:stCondLst>
                                    <p:cond delay="0"/>
                                  </p:stCondLst>
                                  <p:childTnLst>
                                    <p:set>
                                      <p:cBhvr>
                                        <p:cTn id="86" dur="1" fill="hold">
                                          <p:stCondLst>
                                            <p:cond delay="0"/>
                                          </p:stCondLst>
                                        </p:cTn>
                                        <p:tgtEl>
                                          <p:spTgt spid="371"/>
                                        </p:tgtEl>
                                        <p:attrNameLst>
                                          <p:attrName>style.visibility</p:attrName>
                                        </p:attrNameLst>
                                      </p:cBhvr>
                                      <p:to>
                                        <p:strVal val="visible"/>
                                      </p:to>
                                    </p:set>
                                  </p:childTnLst>
                                </p:cTn>
                              </p:par>
                            </p:childTnLst>
                          </p:cTn>
                        </p:par>
                        <p:par>
                          <p:cTn id="87" fill="hold">
                            <p:stCondLst>
                              <p:cond delay="20300"/>
                            </p:stCondLst>
                            <p:childTnLst>
                              <p:par>
                                <p:cTn id="88" presetID="1" presetClass="entr" presetSubtype="0" fill="hold" nodeType="afterEffect">
                                  <p:stCondLst>
                                    <p:cond delay="0"/>
                                  </p:stCondLst>
                                  <p:childTnLst>
                                    <p:set>
                                      <p:cBhvr>
                                        <p:cTn id="89" dur="1" fill="hold">
                                          <p:stCondLst>
                                            <p:cond delay="0"/>
                                          </p:stCondLst>
                                        </p:cTn>
                                        <p:tgtEl>
                                          <p:spTgt spid="339"/>
                                        </p:tgtEl>
                                        <p:attrNameLst>
                                          <p:attrName>style.visibility</p:attrName>
                                        </p:attrNameLst>
                                      </p:cBhvr>
                                      <p:to>
                                        <p:strVal val="visible"/>
                                      </p:to>
                                    </p:set>
                                  </p:childTnLst>
                                </p:cTn>
                              </p:par>
                            </p:childTnLst>
                          </p:cTn>
                        </p:par>
                        <p:par>
                          <p:cTn id="90" fill="hold">
                            <p:stCondLst>
                              <p:cond delay="20300"/>
                            </p:stCondLst>
                            <p:childTnLst>
                              <p:par>
                                <p:cTn id="91" presetID="42" presetClass="path" presetSubtype="0" accel="50000" decel="50000" fill="hold" nodeType="afterEffect">
                                  <p:stCondLst>
                                    <p:cond delay="0"/>
                                  </p:stCondLst>
                                  <p:childTnLst>
                                    <p:animMotion origin="layout" path="M 5E-6 4.81481E-6 L 0.20495 0.0287 " pathEditMode="relative" rAng="0" ptsTypes="AA">
                                      <p:cBhvr>
                                        <p:cTn id="92" dur="2000" fill="hold"/>
                                        <p:tgtEl>
                                          <p:spTgt spid="371"/>
                                        </p:tgtEl>
                                        <p:attrNameLst>
                                          <p:attrName>ppt_x</p:attrName>
                                          <p:attrName>ppt_y</p:attrName>
                                        </p:attrNameLst>
                                      </p:cBhvr>
                                      <p:rCtr x="10247" y="1435"/>
                                    </p:animMotion>
                                  </p:childTnLst>
                                </p:cTn>
                              </p:par>
                              <p:par>
                                <p:cTn id="93" presetID="42" presetClass="path" presetSubtype="0" accel="50000" decel="50000" fill="hold" nodeType="withEffect">
                                  <p:stCondLst>
                                    <p:cond delay="0"/>
                                  </p:stCondLst>
                                  <p:childTnLst>
                                    <p:animMotion origin="layout" path="M -3.125E-6 2.22222E-6 L 0.13073 0.17014 " pathEditMode="relative" rAng="0" ptsTypes="AA">
                                      <p:cBhvr>
                                        <p:cTn id="94" dur="2000" fill="hold"/>
                                        <p:tgtEl>
                                          <p:spTgt spid="339"/>
                                        </p:tgtEl>
                                        <p:attrNameLst>
                                          <p:attrName>ppt_x</p:attrName>
                                          <p:attrName>ppt_y</p:attrName>
                                        </p:attrNameLst>
                                      </p:cBhvr>
                                      <p:rCtr x="6536" y="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327" grpId="0"/>
      <p:bldP spid="327" grpId="1"/>
      <p:bldP spid="327" grpId="2"/>
      <p:bldP spid="328" grpId="0"/>
      <p:bldP spid="328" grpId="1"/>
      <p:bldP spid="374" grpId="0" animBg="1"/>
      <p:bldP spid="374" grpId="1" animBg="1"/>
      <p:bldP spid="7" grpId="0"/>
      <p:bldP spid="7" grpId="1"/>
      <p:bldP spid="296" grpId="0"/>
      <p:bldP spid="296" grpId="1"/>
      <p:bldP spid="296" grpId="2"/>
      <p:bldP spid="354" grpId="0"/>
      <p:bldP spid="354" grpId="1"/>
      <p:bldP spid="326" grpId="0" animBg="1"/>
      <p:bldP spid="326" grpId="1" animBg="1"/>
      <p:bldP spid="340" grpId="0" animBg="1"/>
      <p:bldP spid="34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Why aren’t there any hydrogen fields now?"/>
          <p:cNvSpPr txBox="1">
            <a:spLocks noGrp="1"/>
          </p:cNvSpPr>
          <p:nvPr>
            <p:ph type="title"/>
          </p:nvPr>
        </p:nvSpPr>
        <p:spPr>
          <a:xfrm>
            <a:off x="1152005" y="23651"/>
            <a:ext cx="10136164" cy="1325563"/>
          </a:xfrm>
          <a:prstGeom prst="rect">
            <a:avLst/>
          </a:prstGeom>
        </p:spPr>
        <p:txBody>
          <a:bodyPr>
            <a:normAutofit/>
          </a:bodyPr>
          <a:lstStyle/>
          <a:p>
            <a:r>
              <a:rPr lang="en-GB" sz="4400" dirty="0"/>
              <a:t>Clay exhaustion and Whitmore switch off</a:t>
            </a:r>
            <a:endParaRPr sz="4400" dirty="0"/>
          </a:p>
        </p:txBody>
      </p:sp>
      <p:sp>
        <p:nvSpPr>
          <p:cNvPr id="9" name="TextBox 8">
            <a:extLst>
              <a:ext uri="{FF2B5EF4-FFF2-40B4-BE49-F238E27FC236}">
                <a16:creationId xmlns:a16="http://schemas.microsoft.com/office/drawing/2014/main" id="{07E6BC86-F006-CA44-3E4C-146080EDA1BC}"/>
              </a:ext>
            </a:extLst>
          </p:cNvPr>
          <p:cNvSpPr txBox="1"/>
          <p:nvPr/>
        </p:nvSpPr>
        <p:spPr>
          <a:xfrm>
            <a:off x="373057" y="4592803"/>
            <a:ext cx="3532340" cy="1015663"/>
          </a:xfrm>
          <a:prstGeom prst="rect">
            <a:avLst/>
          </a:prstGeom>
          <a:noFill/>
        </p:spPr>
        <p:txBody>
          <a:bodyPr wrap="square">
            <a:spAutoFit/>
          </a:bodyPr>
          <a:lstStyle/>
          <a:p>
            <a:r>
              <a:rPr lang="en-GB" sz="2000" dirty="0"/>
              <a:t>Smectite reactivity wains and  Whitmore reactions reduce as TOT layers collapse.</a:t>
            </a:r>
          </a:p>
        </p:txBody>
      </p:sp>
      <p:sp>
        <p:nvSpPr>
          <p:cNvPr id="10" name="TextBox 9">
            <a:extLst>
              <a:ext uri="{FF2B5EF4-FFF2-40B4-BE49-F238E27FC236}">
                <a16:creationId xmlns:a16="http://schemas.microsoft.com/office/drawing/2014/main" id="{48541682-6B96-3F51-FC48-8368A1C25808}"/>
              </a:ext>
            </a:extLst>
          </p:cNvPr>
          <p:cNvSpPr txBox="1"/>
          <p:nvPr/>
        </p:nvSpPr>
        <p:spPr>
          <a:xfrm>
            <a:off x="4880975" y="5351838"/>
            <a:ext cx="6755704" cy="1015663"/>
          </a:xfrm>
          <a:prstGeom prst="rect">
            <a:avLst/>
          </a:prstGeom>
          <a:noFill/>
        </p:spPr>
        <p:txBody>
          <a:bodyPr wrap="square">
            <a:spAutoFit/>
          </a:bodyPr>
          <a:lstStyle/>
          <a:p>
            <a:r>
              <a:rPr lang="en-GB" sz="2000" dirty="0" err="1"/>
              <a:t>Illite</a:t>
            </a:r>
            <a:r>
              <a:rPr lang="en-GB" sz="2000" dirty="0"/>
              <a:t> is formed trapping remaining hydronium and increasing </a:t>
            </a:r>
            <a:r>
              <a:rPr lang="en-GB" sz="2000" dirty="0" err="1"/>
              <a:t>pH.</a:t>
            </a:r>
            <a:r>
              <a:rPr lang="en-GB" sz="2000" dirty="0"/>
              <a:t> This expels alkanes from micro and nanopores leading to isolation of more difficult to crack alkanes.</a:t>
            </a:r>
          </a:p>
        </p:txBody>
      </p:sp>
      <p:sp>
        <p:nvSpPr>
          <p:cNvPr id="327" name="TextBox 326">
            <a:extLst>
              <a:ext uri="{FF2B5EF4-FFF2-40B4-BE49-F238E27FC236}">
                <a16:creationId xmlns:a16="http://schemas.microsoft.com/office/drawing/2014/main" id="{958B856F-69C4-715A-B661-5429DE80FEE7}"/>
              </a:ext>
            </a:extLst>
          </p:cNvPr>
          <p:cNvSpPr txBox="1"/>
          <p:nvPr/>
        </p:nvSpPr>
        <p:spPr>
          <a:xfrm>
            <a:off x="-2402192" y="3705985"/>
            <a:ext cx="1082588" cy="461665"/>
          </a:xfrm>
          <a:prstGeom prst="rect">
            <a:avLst/>
          </a:prstGeom>
          <a:noFill/>
        </p:spPr>
        <p:txBody>
          <a:bodyPr wrap="square">
            <a:spAutoFit/>
          </a:bodyPr>
          <a:lstStyle/>
          <a:p>
            <a:r>
              <a:rPr lang="en-GB" sz="2400" dirty="0"/>
              <a:t>H</a:t>
            </a:r>
            <a:r>
              <a:rPr lang="en-GB" sz="2400" baseline="-25000" dirty="0"/>
              <a:t>3</a:t>
            </a:r>
            <a:r>
              <a:rPr lang="en-GB" sz="2400" dirty="0"/>
              <a:t>O</a:t>
            </a:r>
            <a:r>
              <a:rPr lang="en-GB" sz="2400" baseline="30000" dirty="0"/>
              <a:t>+</a:t>
            </a:r>
          </a:p>
        </p:txBody>
      </p:sp>
      <p:grpSp>
        <p:nvGrpSpPr>
          <p:cNvPr id="230" name="Group 229">
            <a:extLst>
              <a:ext uri="{FF2B5EF4-FFF2-40B4-BE49-F238E27FC236}">
                <a16:creationId xmlns:a16="http://schemas.microsoft.com/office/drawing/2014/main" id="{F0167F38-32D6-4253-B1CF-655C062AEB54}"/>
              </a:ext>
            </a:extLst>
          </p:cNvPr>
          <p:cNvGrpSpPr/>
          <p:nvPr/>
        </p:nvGrpSpPr>
        <p:grpSpPr>
          <a:xfrm>
            <a:off x="459532" y="1280605"/>
            <a:ext cx="2908434" cy="552824"/>
            <a:chOff x="895350" y="1325562"/>
            <a:chExt cx="3693481" cy="803276"/>
          </a:xfrm>
        </p:grpSpPr>
        <p:grpSp>
          <p:nvGrpSpPr>
            <p:cNvPr id="17" name="Group 16">
              <a:extLst>
                <a:ext uri="{FF2B5EF4-FFF2-40B4-BE49-F238E27FC236}">
                  <a16:creationId xmlns:a16="http://schemas.microsoft.com/office/drawing/2014/main" id="{20255ADB-5985-15F5-1D66-01FC089ACB4F}"/>
                </a:ext>
              </a:extLst>
            </p:cNvPr>
            <p:cNvGrpSpPr/>
            <p:nvPr/>
          </p:nvGrpSpPr>
          <p:grpSpPr>
            <a:xfrm>
              <a:off x="895350" y="1325562"/>
              <a:ext cx="3691263" cy="322264"/>
              <a:chOff x="895350" y="1325562"/>
              <a:chExt cx="3691263" cy="322264"/>
            </a:xfrm>
          </p:grpSpPr>
          <p:sp>
            <p:nvSpPr>
              <p:cNvPr id="2" name="Isosceles Triangle 1">
                <a:extLst>
                  <a:ext uri="{FF2B5EF4-FFF2-40B4-BE49-F238E27FC236}">
                    <a16:creationId xmlns:a16="http://schemas.microsoft.com/office/drawing/2014/main" id="{DA2C60E8-1890-2031-8730-58673E7F7DA6}"/>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13169BAF-1544-9BA7-D6A6-3049541E1BA8}"/>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044E7460-ECCA-7DD5-F16E-998B293AB519}"/>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20CF152C-CB54-232E-2CC8-77A0AD96A3B5}"/>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DAA91AB8-5088-03C0-46F6-FE2B4AD66A5E}"/>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FD241749-80E7-6E9B-B01A-0022D4361200}"/>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FF2F43BA-5FEC-B8C2-0A9A-0BA53D197786}"/>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EDEB043E-ED59-B62B-05E9-72AE3506E1B7}"/>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8212D63B-5589-5178-D25A-CCD3FA12492E}"/>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B3F500F8-4C56-AE90-F2F9-4225328EFC2C}"/>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6559599-A0C4-A443-BEA2-20008A5B2B85}"/>
                </a:ext>
              </a:extLst>
            </p:cNvPr>
            <p:cNvGrpSpPr/>
            <p:nvPr/>
          </p:nvGrpSpPr>
          <p:grpSpPr>
            <a:xfrm rot="10800000">
              <a:off x="897568" y="1806574"/>
              <a:ext cx="3691263" cy="322264"/>
              <a:chOff x="895350" y="1325562"/>
              <a:chExt cx="3691263" cy="322264"/>
            </a:xfrm>
          </p:grpSpPr>
          <p:sp>
            <p:nvSpPr>
              <p:cNvPr id="19" name="Isosceles Triangle 18">
                <a:extLst>
                  <a:ext uri="{FF2B5EF4-FFF2-40B4-BE49-F238E27FC236}">
                    <a16:creationId xmlns:a16="http://schemas.microsoft.com/office/drawing/2014/main" id="{6D2BF4B3-E8BC-E056-C939-B9C3CF6E616E}"/>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8C50B41E-BE8C-F8AA-254A-0346CE6C153F}"/>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0A17663D-9777-BD08-79A1-C6032F9D9E10}"/>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2195E978-6D3A-483A-7816-31A52E5FB52B}"/>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D46A93DA-34DA-FE77-B7EF-61DACF6D4A42}"/>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D57B127B-ACF3-2D69-98E0-1F08493E1EE6}"/>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6205A923-0D49-AA30-AD50-1423D6D3D90F}"/>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64FF4543-214D-538E-C1EF-087BD401793E}"/>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599F9AFB-AF7C-B7C9-EDCB-C741153331A4}"/>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9EDB476E-26A6-49EF-53DF-0942420B0D59}"/>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ctagon 28">
              <a:extLst>
                <a:ext uri="{FF2B5EF4-FFF2-40B4-BE49-F238E27FC236}">
                  <a16:creationId xmlns:a16="http://schemas.microsoft.com/office/drawing/2014/main" id="{022F11E1-416C-25B1-F205-6E817AA692DC}"/>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ctagon 29">
              <a:extLst>
                <a:ext uri="{FF2B5EF4-FFF2-40B4-BE49-F238E27FC236}">
                  <a16:creationId xmlns:a16="http://schemas.microsoft.com/office/drawing/2014/main" id="{899E8379-AB60-E097-362B-BAB9AF420CD1}"/>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ctagon 30">
              <a:extLst>
                <a:ext uri="{FF2B5EF4-FFF2-40B4-BE49-F238E27FC236}">
                  <a16:creationId xmlns:a16="http://schemas.microsoft.com/office/drawing/2014/main" id="{5C79DE40-97F5-626A-5E60-A63FB7214EAE}"/>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ctagon 223">
              <a:extLst>
                <a:ext uri="{FF2B5EF4-FFF2-40B4-BE49-F238E27FC236}">
                  <a16:creationId xmlns:a16="http://schemas.microsoft.com/office/drawing/2014/main" id="{38F1231B-00ED-752F-9F4C-8D04897A9F5B}"/>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ctagon 224">
              <a:extLst>
                <a:ext uri="{FF2B5EF4-FFF2-40B4-BE49-F238E27FC236}">
                  <a16:creationId xmlns:a16="http://schemas.microsoft.com/office/drawing/2014/main" id="{57A9290B-02B3-E435-4BEA-733B98F81A58}"/>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ctagon 225">
              <a:extLst>
                <a:ext uri="{FF2B5EF4-FFF2-40B4-BE49-F238E27FC236}">
                  <a16:creationId xmlns:a16="http://schemas.microsoft.com/office/drawing/2014/main" id="{9D336167-3682-76F6-C44B-614A2EB527B0}"/>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ctagon 226">
              <a:extLst>
                <a:ext uri="{FF2B5EF4-FFF2-40B4-BE49-F238E27FC236}">
                  <a16:creationId xmlns:a16="http://schemas.microsoft.com/office/drawing/2014/main" id="{4077109F-AAC2-C9DD-D7BB-A150CCC4ED11}"/>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ctagon 227">
              <a:extLst>
                <a:ext uri="{FF2B5EF4-FFF2-40B4-BE49-F238E27FC236}">
                  <a16:creationId xmlns:a16="http://schemas.microsoft.com/office/drawing/2014/main" id="{B8335F05-BFC3-3611-79EF-0EC663305933}"/>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ctagon 228">
              <a:extLst>
                <a:ext uri="{FF2B5EF4-FFF2-40B4-BE49-F238E27FC236}">
                  <a16:creationId xmlns:a16="http://schemas.microsoft.com/office/drawing/2014/main" id="{AB119B77-EBD2-5028-F74C-373F4110340F}"/>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id="{28D4D7A2-7368-58D9-16EF-C23A1E562462}"/>
              </a:ext>
            </a:extLst>
          </p:cNvPr>
          <p:cNvGrpSpPr/>
          <p:nvPr/>
        </p:nvGrpSpPr>
        <p:grpSpPr>
          <a:xfrm>
            <a:off x="451569" y="2268499"/>
            <a:ext cx="2908434" cy="552824"/>
            <a:chOff x="895350" y="1325562"/>
            <a:chExt cx="3693481" cy="803276"/>
          </a:xfrm>
        </p:grpSpPr>
        <p:grpSp>
          <p:nvGrpSpPr>
            <p:cNvPr id="232" name="Group 231">
              <a:extLst>
                <a:ext uri="{FF2B5EF4-FFF2-40B4-BE49-F238E27FC236}">
                  <a16:creationId xmlns:a16="http://schemas.microsoft.com/office/drawing/2014/main" id="{D507BBE0-A0B4-218A-B82A-3843F32F088D}"/>
                </a:ext>
              </a:extLst>
            </p:cNvPr>
            <p:cNvGrpSpPr/>
            <p:nvPr/>
          </p:nvGrpSpPr>
          <p:grpSpPr>
            <a:xfrm>
              <a:off x="895350" y="1325562"/>
              <a:ext cx="3691263" cy="322264"/>
              <a:chOff x="895350" y="1325562"/>
              <a:chExt cx="3691263" cy="322264"/>
            </a:xfrm>
          </p:grpSpPr>
          <p:sp>
            <p:nvSpPr>
              <p:cNvPr id="254" name="Isosceles Triangle 253">
                <a:extLst>
                  <a:ext uri="{FF2B5EF4-FFF2-40B4-BE49-F238E27FC236}">
                    <a16:creationId xmlns:a16="http://schemas.microsoft.com/office/drawing/2014/main" id="{CFB368F9-EB06-CC73-28BE-AD859B5CDE7F}"/>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Isosceles Triangle 254">
                <a:extLst>
                  <a:ext uri="{FF2B5EF4-FFF2-40B4-BE49-F238E27FC236}">
                    <a16:creationId xmlns:a16="http://schemas.microsoft.com/office/drawing/2014/main" id="{0EAC5481-E1C4-1F1E-EA7D-43BDCCEBD1AC}"/>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Isosceles Triangle 255">
                <a:extLst>
                  <a:ext uri="{FF2B5EF4-FFF2-40B4-BE49-F238E27FC236}">
                    <a16:creationId xmlns:a16="http://schemas.microsoft.com/office/drawing/2014/main" id="{A14896D7-B592-567A-6A73-5FE1A2544596}"/>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Isosceles Triangle 256">
                <a:extLst>
                  <a:ext uri="{FF2B5EF4-FFF2-40B4-BE49-F238E27FC236}">
                    <a16:creationId xmlns:a16="http://schemas.microsoft.com/office/drawing/2014/main" id="{2241D196-9481-04D3-DC74-A8A6E071C708}"/>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id="{BE99BFBC-E358-6336-F5FE-AD42F13D74C3}"/>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id="{E306F261-E9E9-3C29-46D9-AB1DCA3C2078}"/>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Isosceles Triangle 259">
                <a:extLst>
                  <a:ext uri="{FF2B5EF4-FFF2-40B4-BE49-F238E27FC236}">
                    <a16:creationId xmlns:a16="http://schemas.microsoft.com/office/drawing/2014/main" id="{2B03FC53-477F-6A2C-FC4A-515390BFC5F3}"/>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a:extLst>
                  <a:ext uri="{FF2B5EF4-FFF2-40B4-BE49-F238E27FC236}">
                    <a16:creationId xmlns:a16="http://schemas.microsoft.com/office/drawing/2014/main" id="{9CB10632-1CA8-6500-8BD6-5BD407594063}"/>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id="{858003B9-3426-8B7C-C10D-ABCD4D4AA5F4}"/>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id="{841B3157-E92C-324E-7516-3886F4682C67}"/>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3" name="Group 232">
              <a:extLst>
                <a:ext uri="{FF2B5EF4-FFF2-40B4-BE49-F238E27FC236}">
                  <a16:creationId xmlns:a16="http://schemas.microsoft.com/office/drawing/2014/main" id="{D4A114EF-DA02-34F4-AD57-D3BEABE54674}"/>
                </a:ext>
              </a:extLst>
            </p:cNvPr>
            <p:cNvGrpSpPr/>
            <p:nvPr/>
          </p:nvGrpSpPr>
          <p:grpSpPr>
            <a:xfrm rot="10800000">
              <a:off x="897568" y="1806574"/>
              <a:ext cx="3691263" cy="322264"/>
              <a:chOff x="895350" y="1325562"/>
              <a:chExt cx="3691263" cy="322264"/>
            </a:xfrm>
          </p:grpSpPr>
          <p:sp>
            <p:nvSpPr>
              <p:cNvPr id="243" name="Isosceles Triangle 242">
                <a:extLst>
                  <a:ext uri="{FF2B5EF4-FFF2-40B4-BE49-F238E27FC236}">
                    <a16:creationId xmlns:a16="http://schemas.microsoft.com/office/drawing/2014/main" id="{53C1034C-F5B1-252D-A016-65A60F46216B}"/>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DBFA865F-34F1-DF7A-844A-3E7BBB136C96}"/>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a:extLst>
                  <a:ext uri="{FF2B5EF4-FFF2-40B4-BE49-F238E27FC236}">
                    <a16:creationId xmlns:a16="http://schemas.microsoft.com/office/drawing/2014/main" id="{200315D3-E006-0350-7E0E-B061463FFF9C}"/>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a:extLst>
                  <a:ext uri="{FF2B5EF4-FFF2-40B4-BE49-F238E27FC236}">
                    <a16:creationId xmlns:a16="http://schemas.microsoft.com/office/drawing/2014/main" id="{569EF5EF-6620-EC63-D0FD-945ED2BA4021}"/>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Isosceles Triangle 247">
                <a:extLst>
                  <a:ext uri="{FF2B5EF4-FFF2-40B4-BE49-F238E27FC236}">
                    <a16:creationId xmlns:a16="http://schemas.microsoft.com/office/drawing/2014/main" id="{536E0D76-1000-7BCD-7AA8-A8857EF4668B}"/>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a:extLst>
                  <a:ext uri="{FF2B5EF4-FFF2-40B4-BE49-F238E27FC236}">
                    <a16:creationId xmlns:a16="http://schemas.microsoft.com/office/drawing/2014/main" id="{9AB0939A-9EF7-5B5E-2AE7-05AFC3892574}"/>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a:extLst>
                  <a:ext uri="{FF2B5EF4-FFF2-40B4-BE49-F238E27FC236}">
                    <a16:creationId xmlns:a16="http://schemas.microsoft.com/office/drawing/2014/main" id="{E3FB8150-93C1-A0BD-7817-DF3441DB642E}"/>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id="{D328157D-275E-908D-B2E8-5A0A7AEACDB6}"/>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Isosceles Triangle 251">
                <a:extLst>
                  <a:ext uri="{FF2B5EF4-FFF2-40B4-BE49-F238E27FC236}">
                    <a16:creationId xmlns:a16="http://schemas.microsoft.com/office/drawing/2014/main" id="{2314AD49-22BE-FC47-29BF-2732334D7A4F}"/>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a:extLst>
                  <a:ext uri="{FF2B5EF4-FFF2-40B4-BE49-F238E27FC236}">
                    <a16:creationId xmlns:a16="http://schemas.microsoft.com/office/drawing/2014/main" id="{4709B625-1322-9A97-8C82-C863F25F655B}"/>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4" name="Octagon 233">
              <a:extLst>
                <a:ext uri="{FF2B5EF4-FFF2-40B4-BE49-F238E27FC236}">
                  <a16:creationId xmlns:a16="http://schemas.microsoft.com/office/drawing/2014/main" id="{1A676EA8-1841-90B1-9A19-60B91A62A594}"/>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ctagon 234">
              <a:extLst>
                <a:ext uri="{FF2B5EF4-FFF2-40B4-BE49-F238E27FC236}">
                  <a16:creationId xmlns:a16="http://schemas.microsoft.com/office/drawing/2014/main" id="{1DB35120-4593-03D4-8DA2-0BD630ED00AE}"/>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ctagon 235">
              <a:extLst>
                <a:ext uri="{FF2B5EF4-FFF2-40B4-BE49-F238E27FC236}">
                  <a16:creationId xmlns:a16="http://schemas.microsoft.com/office/drawing/2014/main" id="{E8C01E04-2B83-6109-82D2-DDC383E9C13A}"/>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ctagon 236">
              <a:extLst>
                <a:ext uri="{FF2B5EF4-FFF2-40B4-BE49-F238E27FC236}">
                  <a16:creationId xmlns:a16="http://schemas.microsoft.com/office/drawing/2014/main" id="{35468F64-B505-4164-1C54-2717AC3B0E37}"/>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ctagon 237">
              <a:extLst>
                <a:ext uri="{FF2B5EF4-FFF2-40B4-BE49-F238E27FC236}">
                  <a16:creationId xmlns:a16="http://schemas.microsoft.com/office/drawing/2014/main" id="{69A97B10-B438-67FC-3A40-903AF9F47782}"/>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ctagon 238">
              <a:extLst>
                <a:ext uri="{FF2B5EF4-FFF2-40B4-BE49-F238E27FC236}">
                  <a16:creationId xmlns:a16="http://schemas.microsoft.com/office/drawing/2014/main" id="{88CCF3EB-C91D-3CA8-5D6B-D91483C97008}"/>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ctagon 239">
              <a:extLst>
                <a:ext uri="{FF2B5EF4-FFF2-40B4-BE49-F238E27FC236}">
                  <a16:creationId xmlns:a16="http://schemas.microsoft.com/office/drawing/2014/main" id="{4F93FA83-13FC-11D7-AC25-63FF81026EC0}"/>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ctagon 240">
              <a:extLst>
                <a:ext uri="{FF2B5EF4-FFF2-40B4-BE49-F238E27FC236}">
                  <a16:creationId xmlns:a16="http://schemas.microsoft.com/office/drawing/2014/main" id="{DFB5E34D-0E9C-86FE-4689-F18C3AA9E0D9}"/>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ctagon 241">
              <a:extLst>
                <a:ext uri="{FF2B5EF4-FFF2-40B4-BE49-F238E27FC236}">
                  <a16:creationId xmlns:a16="http://schemas.microsoft.com/office/drawing/2014/main" id="{379E451D-2E03-187E-7D86-4A4E5191D1B9}"/>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a:extLst>
              <a:ext uri="{FF2B5EF4-FFF2-40B4-BE49-F238E27FC236}">
                <a16:creationId xmlns:a16="http://schemas.microsoft.com/office/drawing/2014/main" id="{DE249A6C-36EE-7E3F-2B38-4EAE8A46ECDE}"/>
              </a:ext>
            </a:extLst>
          </p:cNvPr>
          <p:cNvGrpSpPr/>
          <p:nvPr/>
        </p:nvGrpSpPr>
        <p:grpSpPr>
          <a:xfrm>
            <a:off x="478868" y="3228315"/>
            <a:ext cx="2908434" cy="552824"/>
            <a:chOff x="895350" y="1325562"/>
            <a:chExt cx="3693481" cy="803276"/>
          </a:xfrm>
        </p:grpSpPr>
        <p:grpSp>
          <p:nvGrpSpPr>
            <p:cNvPr id="265" name="Group 264">
              <a:extLst>
                <a:ext uri="{FF2B5EF4-FFF2-40B4-BE49-F238E27FC236}">
                  <a16:creationId xmlns:a16="http://schemas.microsoft.com/office/drawing/2014/main" id="{810D1D3E-F0E9-9FAA-8E16-E80FC92A12A9}"/>
                </a:ext>
              </a:extLst>
            </p:cNvPr>
            <p:cNvGrpSpPr/>
            <p:nvPr/>
          </p:nvGrpSpPr>
          <p:grpSpPr>
            <a:xfrm>
              <a:off x="895350" y="1325562"/>
              <a:ext cx="3691263" cy="322264"/>
              <a:chOff x="895350" y="1325562"/>
              <a:chExt cx="3691263" cy="322264"/>
            </a:xfrm>
          </p:grpSpPr>
          <p:sp>
            <p:nvSpPr>
              <p:cNvPr id="286" name="Isosceles Triangle 285">
                <a:extLst>
                  <a:ext uri="{FF2B5EF4-FFF2-40B4-BE49-F238E27FC236}">
                    <a16:creationId xmlns:a16="http://schemas.microsoft.com/office/drawing/2014/main" id="{0C434FB2-CCAA-82E4-A7DF-4E98AA002F52}"/>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Isosceles Triangle 286">
                <a:extLst>
                  <a:ext uri="{FF2B5EF4-FFF2-40B4-BE49-F238E27FC236}">
                    <a16:creationId xmlns:a16="http://schemas.microsoft.com/office/drawing/2014/main" id="{973E369C-BC57-0259-1063-C5081116EC2B}"/>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Isosceles Triangle 287">
                <a:extLst>
                  <a:ext uri="{FF2B5EF4-FFF2-40B4-BE49-F238E27FC236}">
                    <a16:creationId xmlns:a16="http://schemas.microsoft.com/office/drawing/2014/main" id="{B2DDD2B0-FFBF-ED2E-1539-2311F594C2E2}"/>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Isosceles Triangle 288">
                <a:extLst>
                  <a:ext uri="{FF2B5EF4-FFF2-40B4-BE49-F238E27FC236}">
                    <a16:creationId xmlns:a16="http://schemas.microsoft.com/office/drawing/2014/main" id="{FD77762B-6006-9084-23C4-DEC6F83EF576}"/>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Isosceles Triangle 289">
                <a:extLst>
                  <a:ext uri="{FF2B5EF4-FFF2-40B4-BE49-F238E27FC236}">
                    <a16:creationId xmlns:a16="http://schemas.microsoft.com/office/drawing/2014/main" id="{7142A142-5BCE-0B78-BCCF-EF6A6E1B17AC}"/>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Isosceles Triangle 290">
                <a:extLst>
                  <a:ext uri="{FF2B5EF4-FFF2-40B4-BE49-F238E27FC236}">
                    <a16:creationId xmlns:a16="http://schemas.microsoft.com/office/drawing/2014/main" id="{4CCA5E92-6DD6-C060-365E-1DF1E6EC63A2}"/>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Isosceles Triangle 291">
                <a:extLst>
                  <a:ext uri="{FF2B5EF4-FFF2-40B4-BE49-F238E27FC236}">
                    <a16:creationId xmlns:a16="http://schemas.microsoft.com/office/drawing/2014/main" id="{6D1EC35A-4F45-25E0-C21E-C12E7F9257C8}"/>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Isosceles Triangle 292">
                <a:extLst>
                  <a:ext uri="{FF2B5EF4-FFF2-40B4-BE49-F238E27FC236}">
                    <a16:creationId xmlns:a16="http://schemas.microsoft.com/office/drawing/2014/main" id="{D3074F4E-B609-4A7B-D5F7-6EF66455BFB9}"/>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Isosceles Triangle 293">
                <a:extLst>
                  <a:ext uri="{FF2B5EF4-FFF2-40B4-BE49-F238E27FC236}">
                    <a16:creationId xmlns:a16="http://schemas.microsoft.com/office/drawing/2014/main" id="{25A2E320-3800-17E6-CDDE-EE79DB117D0E}"/>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Isosceles Triangle 294">
                <a:extLst>
                  <a:ext uri="{FF2B5EF4-FFF2-40B4-BE49-F238E27FC236}">
                    <a16:creationId xmlns:a16="http://schemas.microsoft.com/office/drawing/2014/main" id="{C32D9469-D1CC-973F-A7E1-6FDDE87A39F0}"/>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1C818C2F-6892-199B-43EA-6E4CEBACBAFF}"/>
                </a:ext>
              </a:extLst>
            </p:cNvPr>
            <p:cNvGrpSpPr/>
            <p:nvPr/>
          </p:nvGrpSpPr>
          <p:grpSpPr>
            <a:xfrm rot="10800000">
              <a:off x="897568" y="1806574"/>
              <a:ext cx="3691263" cy="322264"/>
              <a:chOff x="895350" y="1325562"/>
              <a:chExt cx="3691263" cy="322264"/>
            </a:xfrm>
          </p:grpSpPr>
          <p:sp>
            <p:nvSpPr>
              <p:cNvPr id="276" name="Isosceles Triangle 275">
                <a:extLst>
                  <a:ext uri="{FF2B5EF4-FFF2-40B4-BE49-F238E27FC236}">
                    <a16:creationId xmlns:a16="http://schemas.microsoft.com/office/drawing/2014/main" id="{3DBC7930-509E-CB5C-B256-AE6C423650DA}"/>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Isosceles Triangle 276">
                <a:extLst>
                  <a:ext uri="{FF2B5EF4-FFF2-40B4-BE49-F238E27FC236}">
                    <a16:creationId xmlns:a16="http://schemas.microsoft.com/office/drawing/2014/main" id="{180639C5-64B8-2811-8AB4-47EF4D284D3A}"/>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Isosceles Triangle 277">
                <a:extLst>
                  <a:ext uri="{FF2B5EF4-FFF2-40B4-BE49-F238E27FC236}">
                    <a16:creationId xmlns:a16="http://schemas.microsoft.com/office/drawing/2014/main" id="{C3BB6333-F8FD-6EFF-117A-28DF1CEC73B2}"/>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Isosceles Triangle 278">
                <a:extLst>
                  <a:ext uri="{FF2B5EF4-FFF2-40B4-BE49-F238E27FC236}">
                    <a16:creationId xmlns:a16="http://schemas.microsoft.com/office/drawing/2014/main" id="{3BA854A4-6232-0C1D-8D74-00C9988D4764}"/>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Isosceles Triangle 279">
                <a:extLst>
                  <a:ext uri="{FF2B5EF4-FFF2-40B4-BE49-F238E27FC236}">
                    <a16:creationId xmlns:a16="http://schemas.microsoft.com/office/drawing/2014/main" id="{E9DDEB47-A6A7-694B-5A6C-5DB596CE345E}"/>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Isosceles Triangle 280">
                <a:extLst>
                  <a:ext uri="{FF2B5EF4-FFF2-40B4-BE49-F238E27FC236}">
                    <a16:creationId xmlns:a16="http://schemas.microsoft.com/office/drawing/2014/main" id="{A13DE566-71DE-C832-92CC-93C5B31BFFF8}"/>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Isosceles Triangle 281">
                <a:extLst>
                  <a:ext uri="{FF2B5EF4-FFF2-40B4-BE49-F238E27FC236}">
                    <a16:creationId xmlns:a16="http://schemas.microsoft.com/office/drawing/2014/main" id="{67622AFA-2A1E-0FAA-CB62-8A01BC10DB43}"/>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Isosceles Triangle 282">
                <a:extLst>
                  <a:ext uri="{FF2B5EF4-FFF2-40B4-BE49-F238E27FC236}">
                    <a16:creationId xmlns:a16="http://schemas.microsoft.com/office/drawing/2014/main" id="{684389FE-4544-E2FA-2D7B-A10B5F3694DF}"/>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Isosceles Triangle 283">
                <a:extLst>
                  <a:ext uri="{FF2B5EF4-FFF2-40B4-BE49-F238E27FC236}">
                    <a16:creationId xmlns:a16="http://schemas.microsoft.com/office/drawing/2014/main" id="{02228505-FF57-06C9-AC45-06A4FF97BDD6}"/>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Isosceles Triangle 284">
                <a:extLst>
                  <a:ext uri="{FF2B5EF4-FFF2-40B4-BE49-F238E27FC236}">
                    <a16:creationId xmlns:a16="http://schemas.microsoft.com/office/drawing/2014/main" id="{370B015C-F3D8-BE10-9B27-FF950D6E04A9}"/>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7" name="Octagon 266">
              <a:extLst>
                <a:ext uri="{FF2B5EF4-FFF2-40B4-BE49-F238E27FC236}">
                  <a16:creationId xmlns:a16="http://schemas.microsoft.com/office/drawing/2014/main" id="{9F2F92E9-CE76-3597-867D-96D6D1CF9BBF}"/>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ctagon 267">
              <a:extLst>
                <a:ext uri="{FF2B5EF4-FFF2-40B4-BE49-F238E27FC236}">
                  <a16:creationId xmlns:a16="http://schemas.microsoft.com/office/drawing/2014/main" id="{19DAC870-612D-3322-8426-4D7EEDD7E6A6}"/>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ctagon 268">
              <a:extLst>
                <a:ext uri="{FF2B5EF4-FFF2-40B4-BE49-F238E27FC236}">
                  <a16:creationId xmlns:a16="http://schemas.microsoft.com/office/drawing/2014/main" id="{EF1DE68A-C85E-513D-C53D-CCEE3447176E}"/>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ctagon 269">
              <a:extLst>
                <a:ext uri="{FF2B5EF4-FFF2-40B4-BE49-F238E27FC236}">
                  <a16:creationId xmlns:a16="http://schemas.microsoft.com/office/drawing/2014/main" id="{C14F0743-599D-73C0-8B48-2C0CFB1BB7F1}"/>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ctagon 270">
              <a:extLst>
                <a:ext uri="{FF2B5EF4-FFF2-40B4-BE49-F238E27FC236}">
                  <a16:creationId xmlns:a16="http://schemas.microsoft.com/office/drawing/2014/main" id="{E636858B-5690-FD39-2654-C29547FB124B}"/>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ctagon 271">
              <a:extLst>
                <a:ext uri="{FF2B5EF4-FFF2-40B4-BE49-F238E27FC236}">
                  <a16:creationId xmlns:a16="http://schemas.microsoft.com/office/drawing/2014/main" id="{5AE25B3F-B166-14DE-D3FF-86CF519FEF9B}"/>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ctagon 272">
              <a:extLst>
                <a:ext uri="{FF2B5EF4-FFF2-40B4-BE49-F238E27FC236}">
                  <a16:creationId xmlns:a16="http://schemas.microsoft.com/office/drawing/2014/main" id="{9143B42B-9A43-4EFF-B9D8-5410C798EB78}"/>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ctagon 273">
              <a:extLst>
                <a:ext uri="{FF2B5EF4-FFF2-40B4-BE49-F238E27FC236}">
                  <a16:creationId xmlns:a16="http://schemas.microsoft.com/office/drawing/2014/main" id="{F0C157B8-42B9-26CC-5876-F371C5198EAC}"/>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ctagon 274">
              <a:extLst>
                <a:ext uri="{FF2B5EF4-FFF2-40B4-BE49-F238E27FC236}">
                  <a16:creationId xmlns:a16="http://schemas.microsoft.com/office/drawing/2014/main" id="{A3FE3F33-43CB-0793-26DF-19AE4D6FF53C}"/>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6" name="TextBox 325">
            <a:extLst>
              <a:ext uri="{FF2B5EF4-FFF2-40B4-BE49-F238E27FC236}">
                <a16:creationId xmlns:a16="http://schemas.microsoft.com/office/drawing/2014/main" id="{66A6880A-E9AD-C4AC-D461-E4FC51746C53}"/>
              </a:ext>
            </a:extLst>
          </p:cNvPr>
          <p:cNvSpPr txBox="1"/>
          <p:nvPr/>
        </p:nvSpPr>
        <p:spPr>
          <a:xfrm>
            <a:off x="4264048" y="2567009"/>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grpSp>
        <p:nvGrpSpPr>
          <p:cNvPr id="315" name="Group 314">
            <a:extLst>
              <a:ext uri="{FF2B5EF4-FFF2-40B4-BE49-F238E27FC236}">
                <a16:creationId xmlns:a16="http://schemas.microsoft.com/office/drawing/2014/main" id="{D162541E-588D-7C66-8CAF-35F72CBB959E}"/>
              </a:ext>
            </a:extLst>
          </p:cNvPr>
          <p:cNvGrpSpPr/>
          <p:nvPr/>
        </p:nvGrpSpPr>
        <p:grpSpPr>
          <a:xfrm rot="1140325">
            <a:off x="3397610" y="2495750"/>
            <a:ext cx="2932625" cy="181599"/>
            <a:chOff x="4692889" y="3730168"/>
            <a:chExt cx="3724201" cy="263871"/>
          </a:xfrm>
        </p:grpSpPr>
        <p:cxnSp>
          <p:nvCxnSpPr>
            <p:cNvPr id="308" name="Straight Connector 307">
              <a:extLst>
                <a:ext uri="{FF2B5EF4-FFF2-40B4-BE49-F238E27FC236}">
                  <a16:creationId xmlns:a16="http://schemas.microsoft.com/office/drawing/2014/main" id="{AC2B33A1-9021-AE91-B92E-2E4C5826D1EA}"/>
                </a:ext>
              </a:extLst>
            </p:cNvPr>
            <p:cNvCxnSpPr>
              <a:cxnSpLocks/>
            </p:cNvCxnSpPr>
            <p:nvPr/>
          </p:nvCxnSpPr>
          <p:spPr>
            <a:xfrm>
              <a:off x="4692889"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A405C14A-6ECE-C271-A685-87F26B90857A}"/>
                </a:ext>
              </a:extLst>
            </p:cNvPr>
            <p:cNvCxnSpPr>
              <a:cxnSpLocks/>
            </p:cNvCxnSpPr>
            <p:nvPr/>
          </p:nvCxnSpPr>
          <p:spPr>
            <a:xfrm>
              <a:off x="7909040" y="373016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1207B39-3EAC-C5D2-FC8C-53482C9E9E1A}"/>
                </a:ext>
              </a:extLst>
            </p:cNvPr>
            <p:cNvCxnSpPr>
              <a:cxnSpLocks/>
            </p:cNvCxnSpPr>
            <p:nvPr/>
          </p:nvCxnSpPr>
          <p:spPr>
            <a:xfrm>
              <a:off x="6843461"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4CDF428-A1A3-7802-12AD-1902FBDA841A}"/>
                </a:ext>
              </a:extLst>
            </p:cNvPr>
            <p:cNvCxnSpPr>
              <a:cxnSpLocks/>
            </p:cNvCxnSpPr>
            <p:nvPr/>
          </p:nvCxnSpPr>
          <p:spPr>
            <a:xfrm>
              <a:off x="5768175" y="375050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80B67B93-F869-6094-CA9E-29BDEC6B38FD}"/>
                </a:ext>
              </a:extLst>
            </p:cNvPr>
            <p:cNvCxnSpPr>
              <a:cxnSpLocks/>
            </p:cNvCxnSpPr>
            <p:nvPr/>
          </p:nvCxnSpPr>
          <p:spPr>
            <a:xfrm flipV="1">
              <a:off x="5191232" y="373016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AF33FBD-222C-C22C-4F91-F87191046015}"/>
                </a:ext>
              </a:extLst>
            </p:cNvPr>
            <p:cNvCxnSpPr>
              <a:cxnSpLocks/>
            </p:cNvCxnSpPr>
            <p:nvPr/>
          </p:nvCxnSpPr>
          <p:spPr>
            <a:xfrm flipV="1">
              <a:off x="6285932" y="3740337"/>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72DD2C7-69F0-5534-FDBD-C38E0A69B7D0}"/>
                </a:ext>
              </a:extLst>
            </p:cNvPr>
            <p:cNvCxnSpPr>
              <a:cxnSpLocks/>
            </p:cNvCxnSpPr>
            <p:nvPr/>
          </p:nvCxnSpPr>
          <p:spPr>
            <a:xfrm flipV="1">
              <a:off x="7341804" y="373016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7" name="TextBox 366">
            <a:extLst>
              <a:ext uri="{FF2B5EF4-FFF2-40B4-BE49-F238E27FC236}">
                <a16:creationId xmlns:a16="http://schemas.microsoft.com/office/drawing/2014/main" id="{9FD83FDA-5D69-E3E9-9DD6-4A00BCAF44EF}"/>
              </a:ext>
            </a:extLst>
          </p:cNvPr>
          <p:cNvSpPr txBox="1"/>
          <p:nvPr/>
        </p:nvSpPr>
        <p:spPr>
          <a:xfrm>
            <a:off x="3253355" y="1909383"/>
            <a:ext cx="211608" cy="338554"/>
          </a:xfrm>
          <a:prstGeom prst="rect">
            <a:avLst/>
          </a:prstGeom>
          <a:noFill/>
        </p:spPr>
        <p:txBody>
          <a:bodyPr wrap="square">
            <a:spAutoFit/>
          </a:bodyPr>
          <a:lstStyle/>
          <a:p>
            <a:r>
              <a:rPr lang="en-GB" sz="1600" dirty="0"/>
              <a:t>R</a:t>
            </a:r>
            <a:endParaRPr lang="en-GB" sz="1600" baseline="30000" dirty="0"/>
          </a:p>
        </p:txBody>
      </p:sp>
      <p:sp>
        <p:nvSpPr>
          <p:cNvPr id="368" name="TextBox 367">
            <a:extLst>
              <a:ext uri="{FF2B5EF4-FFF2-40B4-BE49-F238E27FC236}">
                <a16:creationId xmlns:a16="http://schemas.microsoft.com/office/drawing/2014/main" id="{10EFDE4C-B7E2-C63A-56DC-2CEFBCA083B9}"/>
              </a:ext>
            </a:extLst>
          </p:cNvPr>
          <p:cNvSpPr txBox="1"/>
          <p:nvPr/>
        </p:nvSpPr>
        <p:spPr>
          <a:xfrm>
            <a:off x="6200946" y="2925792"/>
            <a:ext cx="211608" cy="338554"/>
          </a:xfrm>
          <a:prstGeom prst="rect">
            <a:avLst/>
          </a:prstGeom>
          <a:noFill/>
        </p:spPr>
        <p:txBody>
          <a:bodyPr wrap="square">
            <a:spAutoFit/>
          </a:bodyPr>
          <a:lstStyle/>
          <a:p>
            <a:r>
              <a:rPr lang="en-GB" sz="1600" dirty="0"/>
              <a:t>R</a:t>
            </a:r>
            <a:endParaRPr lang="en-GB" sz="1600" baseline="30000" dirty="0"/>
          </a:p>
        </p:txBody>
      </p:sp>
      <p:grpSp>
        <p:nvGrpSpPr>
          <p:cNvPr id="338" name="Group 337">
            <a:extLst>
              <a:ext uri="{FF2B5EF4-FFF2-40B4-BE49-F238E27FC236}">
                <a16:creationId xmlns:a16="http://schemas.microsoft.com/office/drawing/2014/main" id="{1B73FBE2-B5BC-32A7-850C-5B45D8D1DB03}"/>
              </a:ext>
            </a:extLst>
          </p:cNvPr>
          <p:cNvGrpSpPr/>
          <p:nvPr/>
        </p:nvGrpSpPr>
        <p:grpSpPr>
          <a:xfrm>
            <a:off x="3913352" y="1995237"/>
            <a:ext cx="1246800" cy="174601"/>
            <a:chOff x="7871568" y="3242023"/>
            <a:chExt cx="1583336" cy="253702"/>
          </a:xfrm>
        </p:grpSpPr>
        <p:cxnSp>
          <p:nvCxnSpPr>
            <p:cNvPr id="330" name="Straight Connector 329">
              <a:extLst>
                <a:ext uri="{FF2B5EF4-FFF2-40B4-BE49-F238E27FC236}">
                  <a16:creationId xmlns:a16="http://schemas.microsoft.com/office/drawing/2014/main" id="{1C54E0DB-E0C9-F5A3-82E3-0CB94D3452BF}"/>
                </a:ext>
              </a:extLst>
            </p:cNvPr>
            <p:cNvCxnSpPr>
              <a:cxnSpLocks/>
            </p:cNvCxnSpPr>
            <p:nvPr/>
          </p:nvCxnSpPr>
          <p:spPr>
            <a:xfrm>
              <a:off x="7871568"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9B92033-7DD0-0734-AED9-115C118C9C73}"/>
                </a:ext>
              </a:extLst>
            </p:cNvPr>
            <p:cNvCxnSpPr>
              <a:cxnSpLocks/>
            </p:cNvCxnSpPr>
            <p:nvPr/>
          </p:nvCxnSpPr>
          <p:spPr>
            <a:xfrm>
              <a:off x="8946854"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A4835E8-E851-0D75-DE28-EE9ADE7A87E8}"/>
                </a:ext>
              </a:extLst>
            </p:cNvPr>
            <p:cNvCxnSpPr>
              <a:cxnSpLocks/>
            </p:cNvCxnSpPr>
            <p:nvPr/>
          </p:nvCxnSpPr>
          <p:spPr>
            <a:xfrm flipV="1">
              <a:off x="8369911" y="3242023"/>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TextBox 362">
            <a:extLst>
              <a:ext uri="{FF2B5EF4-FFF2-40B4-BE49-F238E27FC236}">
                <a16:creationId xmlns:a16="http://schemas.microsoft.com/office/drawing/2014/main" id="{022C4117-243C-3829-3399-2A50C39D6AFE}"/>
              </a:ext>
            </a:extLst>
          </p:cNvPr>
          <p:cNvSpPr txBox="1"/>
          <p:nvPr/>
        </p:nvSpPr>
        <p:spPr>
          <a:xfrm>
            <a:off x="3702666" y="1845032"/>
            <a:ext cx="211609" cy="338554"/>
          </a:xfrm>
          <a:prstGeom prst="rect">
            <a:avLst/>
          </a:prstGeom>
          <a:noFill/>
        </p:spPr>
        <p:txBody>
          <a:bodyPr wrap="square">
            <a:spAutoFit/>
          </a:bodyPr>
          <a:lstStyle/>
          <a:p>
            <a:r>
              <a:rPr lang="en-GB" sz="1600" dirty="0"/>
              <a:t>R</a:t>
            </a:r>
            <a:endParaRPr lang="en-GB" sz="1600" baseline="30000" dirty="0"/>
          </a:p>
        </p:txBody>
      </p:sp>
      <p:grpSp>
        <p:nvGrpSpPr>
          <p:cNvPr id="370" name="Group 369">
            <a:extLst>
              <a:ext uri="{FF2B5EF4-FFF2-40B4-BE49-F238E27FC236}">
                <a16:creationId xmlns:a16="http://schemas.microsoft.com/office/drawing/2014/main" id="{5DCBD279-FE37-3273-F083-02CF5653A400}"/>
              </a:ext>
            </a:extLst>
          </p:cNvPr>
          <p:cNvGrpSpPr/>
          <p:nvPr/>
        </p:nvGrpSpPr>
        <p:grpSpPr>
          <a:xfrm>
            <a:off x="4260514" y="3131561"/>
            <a:ext cx="1399210" cy="355845"/>
            <a:chOff x="8312436" y="4893148"/>
            <a:chExt cx="1776885" cy="517057"/>
          </a:xfrm>
        </p:grpSpPr>
        <p:cxnSp>
          <p:nvCxnSpPr>
            <p:cNvPr id="331" name="Straight Connector 330">
              <a:extLst>
                <a:ext uri="{FF2B5EF4-FFF2-40B4-BE49-F238E27FC236}">
                  <a16:creationId xmlns:a16="http://schemas.microsoft.com/office/drawing/2014/main" id="{2A59A8BA-C101-056A-75D1-FBD6899BCA62}"/>
                </a:ext>
              </a:extLst>
            </p:cNvPr>
            <p:cNvCxnSpPr>
              <a:cxnSpLocks/>
            </p:cNvCxnSpPr>
            <p:nvPr/>
          </p:nvCxnSpPr>
          <p:spPr>
            <a:xfrm>
              <a:off x="9378015" y="4893148"/>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0F15D2B-5658-9751-1BC7-48D0EB7F69BB}"/>
                </a:ext>
              </a:extLst>
            </p:cNvPr>
            <p:cNvCxnSpPr>
              <a:cxnSpLocks/>
            </p:cNvCxnSpPr>
            <p:nvPr/>
          </p:nvCxnSpPr>
          <p:spPr>
            <a:xfrm>
              <a:off x="8312436" y="4913486"/>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F592124-216F-2232-C4B0-D31B59299D8E}"/>
                </a:ext>
              </a:extLst>
            </p:cNvPr>
            <p:cNvCxnSpPr>
              <a:cxnSpLocks/>
            </p:cNvCxnSpPr>
            <p:nvPr/>
          </p:nvCxnSpPr>
          <p:spPr>
            <a:xfrm flipV="1">
              <a:off x="8870683" y="4972584"/>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0D5D4813-80D7-5970-B47F-05ACBB0FF9C0}"/>
                </a:ext>
              </a:extLst>
            </p:cNvPr>
            <p:cNvCxnSpPr>
              <a:cxnSpLocks/>
            </p:cNvCxnSpPr>
            <p:nvPr/>
          </p:nvCxnSpPr>
          <p:spPr>
            <a:xfrm flipV="1">
              <a:off x="8810779" y="4893148"/>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TextBox 368">
              <a:extLst>
                <a:ext uri="{FF2B5EF4-FFF2-40B4-BE49-F238E27FC236}">
                  <a16:creationId xmlns:a16="http://schemas.microsoft.com/office/drawing/2014/main" id="{EB2C323F-7E89-C9FC-5567-8B55AC19BCC5}"/>
                </a:ext>
              </a:extLst>
            </p:cNvPr>
            <p:cNvSpPr txBox="1"/>
            <p:nvPr/>
          </p:nvSpPr>
          <p:spPr>
            <a:xfrm>
              <a:off x="9820594" y="4918273"/>
              <a:ext cx="268727" cy="491932"/>
            </a:xfrm>
            <a:prstGeom prst="rect">
              <a:avLst/>
            </a:prstGeom>
            <a:noFill/>
          </p:spPr>
          <p:txBody>
            <a:bodyPr wrap="square">
              <a:spAutoFit/>
            </a:bodyPr>
            <a:lstStyle/>
            <a:p>
              <a:r>
                <a:rPr lang="en-GB" sz="1600" dirty="0"/>
                <a:t>R</a:t>
              </a:r>
              <a:endParaRPr lang="en-GB" sz="1600" baseline="30000" dirty="0"/>
            </a:p>
          </p:txBody>
        </p:sp>
      </p:grpSp>
      <p:sp>
        <p:nvSpPr>
          <p:cNvPr id="374" name="Explosion: 8 Points 373">
            <a:extLst>
              <a:ext uri="{FF2B5EF4-FFF2-40B4-BE49-F238E27FC236}">
                <a16:creationId xmlns:a16="http://schemas.microsoft.com/office/drawing/2014/main" id="{F2D175F0-F138-640A-5679-F8DBD720E37E}"/>
              </a:ext>
            </a:extLst>
          </p:cNvPr>
          <p:cNvSpPr/>
          <p:nvPr/>
        </p:nvSpPr>
        <p:spPr>
          <a:xfrm>
            <a:off x="4405037" y="2140645"/>
            <a:ext cx="400064" cy="22730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Explosion: 8 Points 4">
            <a:extLst>
              <a:ext uri="{FF2B5EF4-FFF2-40B4-BE49-F238E27FC236}">
                <a16:creationId xmlns:a16="http://schemas.microsoft.com/office/drawing/2014/main" id="{64C486CB-0194-1474-FBCC-F60FE7465017}"/>
              </a:ext>
            </a:extLst>
          </p:cNvPr>
          <p:cNvSpPr/>
          <p:nvPr/>
        </p:nvSpPr>
        <p:spPr>
          <a:xfrm>
            <a:off x="4421477" y="2845798"/>
            <a:ext cx="400064" cy="22730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C5751241-D107-7FBF-303C-6ED4A8D528C6}"/>
              </a:ext>
            </a:extLst>
          </p:cNvPr>
          <p:cNvGrpSpPr/>
          <p:nvPr/>
        </p:nvGrpSpPr>
        <p:grpSpPr>
          <a:xfrm>
            <a:off x="7071297" y="2434019"/>
            <a:ext cx="2908434" cy="552824"/>
            <a:chOff x="895350" y="1325562"/>
            <a:chExt cx="3693481" cy="803276"/>
          </a:xfrm>
        </p:grpSpPr>
        <p:grpSp>
          <p:nvGrpSpPr>
            <p:cNvPr id="296" name="Group 295">
              <a:extLst>
                <a:ext uri="{FF2B5EF4-FFF2-40B4-BE49-F238E27FC236}">
                  <a16:creationId xmlns:a16="http://schemas.microsoft.com/office/drawing/2014/main" id="{E55751C6-CA46-A8BD-CE63-B0F06D426296}"/>
                </a:ext>
              </a:extLst>
            </p:cNvPr>
            <p:cNvGrpSpPr/>
            <p:nvPr/>
          </p:nvGrpSpPr>
          <p:grpSpPr>
            <a:xfrm>
              <a:off x="895350" y="1325562"/>
              <a:ext cx="3691263" cy="322264"/>
              <a:chOff x="895350" y="1325562"/>
              <a:chExt cx="3691263" cy="322264"/>
            </a:xfrm>
          </p:grpSpPr>
          <p:sp>
            <p:nvSpPr>
              <p:cNvPr id="354" name="Isosceles Triangle 353">
                <a:extLst>
                  <a:ext uri="{FF2B5EF4-FFF2-40B4-BE49-F238E27FC236}">
                    <a16:creationId xmlns:a16="http://schemas.microsoft.com/office/drawing/2014/main" id="{0ABEC023-875A-1517-BDC1-E659DFA640B1}"/>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Isosceles Triangle 354">
                <a:extLst>
                  <a:ext uri="{FF2B5EF4-FFF2-40B4-BE49-F238E27FC236}">
                    <a16:creationId xmlns:a16="http://schemas.microsoft.com/office/drawing/2014/main" id="{3A887A89-B6CD-1CA6-ECEF-9A24FED42019}"/>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Isosceles Triangle 355">
                <a:extLst>
                  <a:ext uri="{FF2B5EF4-FFF2-40B4-BE49-F238E27FC236}">
                    <a16:creationId xmlns:a16="http://schemas.microsoft.com/office/drawing/2014/main" id="{472C7ED4-AE9A-0DBF-CEE7-7A39F9445888}"/>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Isosceles Triangle 356">
                <a:extLst>
                  <a:ext uri="{FF2B5EF4-FFF2-40B4-BE49-F238E27FC236}">
                    <a16:creationId xmlns:a16="http://schemas.microsoft.com/office/drawing/2014/main" id="{AF941E60-A53E-5474-E698-0F27E5C2DAB9}"/>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Isosceles Triangle 357">
                <a:extLst>
                  <a:ext uri="{FF2B5EF4-FFF2-40B4-BE49-F238E27FC236}">
                    <a16:creationId xmlns:a16="http://schemas.microsoft.com/office/drawing/2014/main" id="{435D4895-7F76-C0F7-70EB-4C4E7181C8B3}"/>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Isosceles Triangle 358">
                <a:extLst>
                  <a:ext uri="{FF2B5EF4-FFF2-40B4-BE49-F238E27FC236}">
                    <a16:creationId xmlns:a16="http://schemas.microsoft.com/office/drawing/2014/main" id="{B29C03A7-1405-A49F-F438-965B7199796B}"/>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Isosceles Triangle 359">
                <a:extLst>
                  <a:ext uri="{FF2B5EF4-FFF2-40B4-BE49-F238E27FC236}">
                    <a16:creationId xmlns:a16="http://schemas.microsoft.com/office/drawing/2014/main" id="{4F5937AB-DA89-7C9D-4C4F-7424FDC86389}"/>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Isosceles Triangle 360">
                <a:extLst>
                  <a:ext uri="{FF2B5EF4-FFF2-40B4-BE49-F238E27FC236}">
                    <a16:creationId xmlns:a16="http://schemas.microsoft.com/office/drawing/2014/main" id="{CA9FE1FE-034B-5E90-FE7A-D5F2CB45B40D}"/>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Isosceles Triangle 361">
                <a:extLst>
                  <a:ext uri="{FF2B5EF4-FFF2-40B4-BE49-F238E27FC236}">
                    <a16:creationId xmlns:a16="http://schemas.microsoft.com/office/drawing/2014/main" id="{825B5415-2405-1A11-1E88-96283D3934DE}"/>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Isosceles Triangle 363">
                <a:extLst>
                  <a:ext uri="{FF2B5EF4-FFF2-40B4-BE49-F238E27FC236}">
                    <a16:creationId xmlns:a16="http://schemas.microsoft.com/office/drawing/2014/main" id="{C48A0537-D9BF-5402-9179-9875B8F15B82}"/>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8" name="Group 297">
              <a:extLst>
                <a:ext uri="{FF2B5EF4-FFF2-40B4-BE49-F238E27FC236}">
                  <a16:creationId xmlns:a16="http://schemas.microsoft.com/office/drawing/2014/main" id="{75CD1DF5-23E7-B6C8-456E-A37F0D66CF81}"/>
                </a:ext>
              </a:extLst>
            </p:cNvPr>
            <p:cNvGrpSpPr/>
            <p:nvPr/>
          </p:nvGrpSpPr>
          <p:grpSpPr>
            <a:xfrm rot="10800000">
              <a:off x="897568" y="1806574"/>
              <a:ext cx="3691263" cy="322264"/>
              <a:chOff x="895350" y="1325562"/>
              <a:chExt cx="3691263" cy="322264"/>
            </a:xfrm>
          </p:grpSpPr>
          <p:sp>
            <p:nvSpPr>
              <p:cNvPr id="344" name="Isosceles Triangle 343">
                <a:extLst>
                  <a:ext uri="{FF2B5EF4-FFF2-40B4-BE49-F238E27FC236}">
                    <a16:creationId xmlns:a16="http://schemas.microsoft.com/office/drawing/2014/main" id="{8A51A9A2-EB36-B257-4889-14CD61082C09}"/>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Isosceles Triangle 344">
                <a:extLst>
                  <a:ext uri="{FF2B5EF4-FFF2-40B4-BE49-F238E27FC236}">
                    <a16:creationId xmlns:a16="http://schemas.microsoft.com/office/drawing/2014/main" id="{E84F7DA1-E6C7-3A1B-93EC-72DF34E12731}"/>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Isosceles Triangle 345">
                <a:extLst>
                  <a:ext uri="{FF2B5EF4-FFF2-40B4-BE49-F238E27FC236}">
                    <a16:creationId xmlns:a16="http://schemas.microsoft.com/office/drawing/2014/main" id="{6BE62550-4538-9C87-730A-662436BF7EA4}"/>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Isosceles Triangle 346">
                <a:extLst>
                  <a:ext uri="{FF2B5EF4-FFF2-40B4-BE49-F238E27FC236}">
                    <a16:creationId xmlns:a16="http://schemas.microsoft.com/office/drawing/2014/main" id="{19FF5DE5-5F19-8E9E-E21E-112E922FF56F}"/>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Isosceles Triangle 347">
                <a:extLst>
                  <a:ext uri="{FF2B5EF4-FFF2-40B4-BE49-F238E27FC236}">
                    <a16:creationId xmlns:a16="http://schemas.microsoft.com/office/drawing/2014/main" id="{3CBBD5E3-9A2B-5A84-EA0E-6F75C672DE7E}"/>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Isosceles Triangle 348">
                <a:extLst>
                  <a:ext uri="{FF2B5EF4-FFF2-40B4-BE49-F238E27FC236}">
                    <a16:creationId xmlns:a16="http://schemas.microsoft.com/office/drawing/2014/main" id="{574543B3-CEF9-2E14-5CA1-FF9461141440}"/>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Isosceles Triangle 349">
                <a:extLst>
                  <a:ext uri="{FF2B5EF4-FFF2-40B4-BE49-F238E27FC236}">
                    <a16:creationId xmlns:a16="http://schemas.microsoft.com/office/drawing/2014/main" id="{7B21E428-04CA-2801-B070-D94537FBEB65}"/>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Isosceles Triangle 350">
                <a:extLst>
                  <a:ext uri="{FF2B5EF4-FFF2-40B4-BE49-F238E27FC236}">
                    <a16:creationId xmlns:a16="http://schemas.microsoft.com/office/drawing/2014/main" id="{2A6F9EAE-66DF-B76A-17D3-EF03A72470F2}"/>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Isosceles Triangle 351">
                <a:extLst>
                  <a:ext uri="{FF2B5EF4-FFF2-40B4-BE49-F238E27FC236}">
                    <a16:creationId xmlns:a16="http://schemas.microsoft.com/office/drawing/2014/main" id="{EFDC4FD6-6BDA-9D64-D712-85A24189FB39}"/>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Isosceles Triangle 352">
                <a:extLst>
                  <a:ext uri="{FF2B5EF4-FFF2-40B4-BE49-F238E27FC236}">
                    <a16:creationId xmlns:a16="http://schemas.microsoft.com/office/drawing/2014/main" id="{2E19A7E2-5A40-F827-7332-2928A265021A}"/>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3" name="Octagon 302">
              <a:extLst>
                <a:ext uri="{FF2B5EF4-FFF2-40B4-BE49-F238E27FC236}">
                  <a16:creationId xmlns:a16="http://schemas.microsoft.com/office/drawing/2014/main" id="{64338FA6-49B6-9492-4B45-71184BA664E4}"/>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ctagon 306">
              <a:extLst>
                <a:ext uri="{FF2B5EF4-FFF2-40B4-BE49-F238E27FC236}">
                  <a16:creationId xmlns:a16="http://schemas.microsoft.com/office/drawing/2014/main" id="{691557BB-8A8A-681A-B0F5-293C85154E21}"/>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ctagon 328">
              <a:extLst>
                <a:ext uri="{FF2B5EF4-FFF2-40B4-BE49-F238E27FC236}">
                  <a16:creationId xmlns:a16="http://schemas.microsoft.com/office/drawing/2014/main" id="{7692C016-5416-C6FF-9D8C-6E5F11D6CCAC}"/>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ctagon 336">
              <a:extLst>
                <a:ext uri="{FF2B5EF4-FFF2-40B4-BE49-F238E27FC236}">
                  <a16:creationId xmlns:a16="http://schemas.microsoft.com/office/drawing/2014/main" id="{B6DBA3DE-0995-918B-90E6-CCF73D443BE3}"/>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ctagon 338">
              <a:extLst>
                <a:ext uri="{FF2B5EF4-FFF2-40B4-BE49-F238E27FC236}">
                  <a16:creationId xmlns:a16="http://schemas.microsoft.com/office/drawing/2014/main" id="{94930E35-031D-5DA7-4D3D-34E157FB5E67}"/>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ctagon 339">
              <a:extLst>
                <a:ext uri="{FF2B5EF4-FFF2-40B4-BE49-F238E27FC236}">
                  <a16:creationId xmlns:a16="http://schemas.microsoft.com/office/drawing/2014/main" id="{A66D0A19-E375-1B4A-06AB-783698A6AEE0}"/>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ctagon 340">
              <a:extLst>
                <a:ext uri="{FF2B5EF4-FFF2-40B4-BE49-F238E27FC236}">
                  <a16:creationId xmlns:a16="http://schemas.microsoft.com/office/drawing/2014/main" id="{E9FE3EC0-E371-75CE-4FE2-8C89497C1A99}"/>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ctagon 341">
              <a:extLst>
                <a:ext uri="{FF2B5EF4-FFF2-40B4-BE49-F238E27FC236}">
                  <a16:creationId xmlns:a16="http://schemas.microsoft.com/office/drawing/2014/main" id="{7571076D-5519-E706-9ED1-7B66E4C94F55}"/>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ctagon 342">
              <a:extLst>
                <a:ext uri="{FF2B5EF4-FFF2-40B4-BE49-F238E27FC236}">
                  <a16:creationId xmlns:a16="http://schemas.microsoft.com/office/drawing/2014/main" id="{45DEABB4-1771-233C-202F-F95EA9CE79D8}"/>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13D95E68-E4C8-3843-A873-3E374CEDFEB3}"/>
              </a:ext>
            </a:extLst>
          </p:cNvPr>
          <p:cNvGrpSpPr/>
          <p:nvPr/>
        </p:nvGrpSpPr>
        <p:grpSpPr>
          <a:xfrm>
            <a:off x="7073824" y="3214604"/>
            <a:ext cx="2908434" cy="552824"/>
            <a:chOff x="895350" y="1325562"/>
            <a:chExt cx="3693481" cy="803276"/>
          </a:xfrm>
        </p:grpSpPr>
        <p:grpSp>
          <p:nvGrpSpPr>
            <p:cNvPr id="366" name="Group 365">
              <a:extLst>
                <a:ext uri="{FF2B5EF4-FFF2-40B4-BE49-F238E27FC236}">
                  <a16:creationId xmlns:a16="http://schemas.microsoft.com/office/drawing/2014/main" id="{A05CECA0-CA1C-43A6-3A7A-D6AE2725B76F}"/>
                </a:ext>
              </a:extLst>
            </p:cNvPr>
            <p:cNvGrpSpPr/>
            <p:nvPr/>
          </p:nvGrpSpPr>
          <p:grpSpPr>
            <a:xfrm>
              <a:off x="895350" y="1325562"/>
              <a:ext cx="3691263" cy="322264"/>
              <a:chOff x="895350" y="1325562"/>
              <a:chExt cx="3691263" cy="322264"/>
            </a:xfrm>
          </p:grpSpPr>
          <p:sp>
            <p:nvSpPr>
              <p:cNvPr id="395" name="Isosceles Triangle 394">
                <a:extLst>
                  <a:ext uri="{FF2B5EF4-FFF2-40B4-BE49-F238E27FC236}">
                    <a16:creationId xmlns:a16="http://schemas.microsoft.com/office/drawing/2014/main" id="{0532AD16-4E7F-89C2-7C13-A1BAC6361DB1}"/>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Isosceles Triangle 395">
                <a:extLst>
                  <a:ext uri="{FF2B5EF4-FFF2-40B4-BE49-F238E27FC236}">
                    <a16:creationId xmlns:a16="http://schemas.microsoft.com/office/drawing/2014/main" id="{87358B68-AF42-B5F6-D75E-229E8B9E9399}"/>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Isosceles Triangle 396">
                <a:extLst>
                  <a:ext uri="{FF2B5EF4-FFF2-40B4-BE49-F238E27FC236}">
                    <a16:creationId xmlns:a16="http://schemas.microsoft.com/office/drawing/2014/main" id="{53044706-5023-1F3D-3A81-BAF20DD70CED}"/>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Isosceles Triangle 397">
                <a:extLst>
                  <a:ext uri="{FF2B5EF4-FFF2-40B4-BE49-F238E27FC236}">
                    <a16:creationId xmlns:a16="http://schemas.microsoft.com/office/drawing/2014/main" id="{0A33917D-9534-D21D-CEBA-594C26145FA2}"/>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Isosceles Triangle 398">
                <a:extLst>
                  <a:ext uri="{FF2B5EF4-FFF2-40B4-BE49-F238E27FC236}">
                    <a16:creationId xmlns:a16="http://schemas.microsoft.com/office/drawing/2014/main" id="{9B484753-FB41-E2EF-E9D0-E393B61FCA44}"/>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Isosceles Triangle 399">
                <a:extLst>
                  <a:ext uri="{FF2B5EF4-FFF2-40B4-BE49-F238E27FC236}">
                    <a16:creationId xmlns:a16="http://schemas.microsoft.com/office/drawing/2014/main" id="{533D7213-DD23-DBF2-723C-E9EF66B523C1}"/>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Isosceles Triangle 400">
                <a:extLst>
                  <a:ext uri="{FF2B5EF4-FFF2-40B4-BE49-F238E27FC236}">
                    <a16:creationId xmlns:a16="http://schemas.microsoft.com/office/drawing/2014/main" id="{6242DCBB-6531-4E06-F2E8-05C76062E33C}"/>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Isosceles Triangle 401">
                <a:extLst>
                  <a:ext uri="{FF2B5EF4-FFF2-40B4-BE49-F238E27FC236}">
                    <a16:creationId xmlns:a16="http://schemas.microsoft.com/office/drawing/2014/main" id="{663F2DC5-625C-39CB-A1B2-E1226B22C1C5}"/>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Isosceles Triangle 402">
                <a:extLst>
                  <a:ext uri="{FF2B5EF4-FFF2-40B4-BE49-F238E27FC236}">
                    <a16:creationId xmlns:a16="http://schemas.microsoft.com/office/drawing/2014/main" id="{F4F74798-107F-E2EE-3003-B9A7BDF5BA72}"/>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Isosceles Triangle 403">
                <a:extLst>
                  <a:ext uri="{FF2B5EF4-FFF2-40B4-BE49-F238E27FC236}">
                    <a16:creationId xmlns:a16="http://schemas.microsoft.com/office/drawing/2014/main" id="{9EDBC23F-C10F-508E-3426-995DA7E79747}"/>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A6020A0E-A5B0-9306-4E05-EBD6DF425AB3}"/>
                </a:ext>
              </a:extLst>
            </p:cNvPr>
            <p:cNvGrpSpPr/>
            <p:nvPr/>
          </p:nvGrpSpPr>
          <p:grpSpPr>
            <a:xfrm rot="10800000">
              <a:off x="897568" y="1806574"/>
              <a:ext cx="3691263" cy="322264"/>
              <a:chOff x="895350" y="1325562"/>
              <a:chExt cx="3691263" cy="322264"/>
            </a:xfrm>
          </p:grpSpPr>
          <p:sp>
            <p:nvSpPr>
              <p:cNvPr id="385" name="Isosceles Triangle 384">
                <a:extLst>
                  <a:ext uri="{FF2B5EF4-FFF2-40B4-BE49-F238E27FC236}">
                    <a16:creationId xmlns:a16="http://schemas.microsoft.com/office/drawing/2014/main" id="{3BFBE334-6D16-201D-3270-010A4268C383}"/>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Isosceles Triangle 385">
                <a:extLst>
                  <a:ext uri="{FF2B5EF4-FFF2-40B4-BE49-F238E27FC236}">
                    <a16:creationId xmlns:a16="http://schemas.microsoft.com/office/drawing/2014/main" id="{9095CA60-C31E-DE75-E8EE-0C25EF422D5C}"/>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Isosceles Triangle 386">
                <a:extLst>
                  <a:ext uri="{FF2B5EF4-FFF2-40B4-BE49-F238E27FC236}">
                    <a16:creationId xmlns:a16="http://schemas.microsoft.com/office/drawing/2014/main" id="{6E7852AF-625C-332A-0D05-CDAC9CA9BE20}"/>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Isosceles Triangle 387">
                <a:extLst>
                  <a:ext uri="{FF2B5EF4-FFF2-40B4-BE49-F238E27FC236}">
                    <a16:creationId xmlns:a16="http://schemas.microsoft.com/office/drawing/2014/main" id="{E519D593-57D0-A033-B8F7-F917F03CB215}"/>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Isosceles Triangle 388">
                <a:extLst>
                  <a:ext uri="{FF2B5EF4-FFF2-40B4-BE49-F238E27FC236}">
                    <a16:creationId xmlns:a16="http://schemas.microsoft.com/office/drawing/2014/main" id="{E071602B-C985-34F3-D9B5-E9DDEB5ADBE8}"/>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Isosceles Triangle 389">
                <a:extLst>
                  <a:ext uri="{FF2B5EF4-FFF2-40B4-BE49-F238E27FC236}">
                    <a16:creationId xmlns:a16="http://schemas.microsoft.com/office/drawing/2014/main" id="{536502C2-1D02-FF69-E1E6-0B224DEFA7EA}"/>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Isosceles Triangle 390">
                <a:extLst>
                  <a:ext uri="{FF2B5EF4-FFF2-40B4-BE49-F238E27FC236}">
                    <a16:creationId xmlns:a16="http://schemas.microsoft.com/office/drawing/2014/main" id="{46E05E65-22EC-BC81-6194-0438CCAB9333}"/>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Isosceles Triangle 391">
                <a:extLst>
                  <a:ext uri="{FF2B5EF4-FFF2-40B4-BE49-F238E27FC236}">
                    <a16:creationId xmlns:a16="http://schemas.microsoft.com/office/drawing/2014/main" id="{D097F76B-31A6-51B9-15BE-0445298DAC63}"/>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Isosceles Triangle 392">
                <a:extLst>
                  <a:ext uri="{FF2B5EF4-FFF2-40B4-BE49-F238E27FC236}">
                    <a16:creationId xmlns:a16="http://schemas.microsoft.com/office/drawing/2014/main" id="{7ED2493D-030D-5AD6-3E15-69E014E57A41}"/>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Isosceles Triangle 393">
                <a:extLst>
                  <a:ext uri="{FF2B5EF4-FFF2-40B4-BE49-F238E27FC236}">
                    <a16:creationId xmlns:a16="http://schemas.microsoft.com/office/drawing/2014/main" id="{A3C0A3EE-39C2-FEA3-0A02-9F124349B26E}"/>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6" name="Octagon 375">
              <a:extLst>
                <a:ext uri="{FF2B5EF4-FFF2-40B4-BE49-F238E27FC236}">
                  <a16:creationId xmlns:a16="http://schemas.microsoft.com/office/drawing/2014/main" id="{29BEF9AE-0C2E-A313-7A81-7F1B650C191E}"/>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ctagon 376">
              <a:extLst>
                <a:ext uri="{FF2B5EF4-FFF2-40B4-BE49-F238E27FC236}">
                  <a16:creationId xmlns:a16="http://schemas.microsoft.com/office/drawing/2014/main" id="{F3E149BB-6499-9235-F090-0500A4A73313}"/>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ctagon 377">
              <a:extLst>
                <a:ext uri="{FF2B5EF4-FFF2-40B4-BE49-F238E27FC236}">
                  <a16:creationId xmlns:a16="http://schemas.microsoft.com/office/drawing/2014/main" id="{8655C869-196A-A24D-02F7-54B7B42225D8}"/>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ctagon 378">
              <a:extLst>
                <a:ext uri="{FF2B5EF4-FFF2-40B4-BE49-F238E27FC236}">
                  <a16:creationId xmlns:a16="http://schemas.microsoft.com/office/drawing/2014/main" id="{0765A325-ABAC-0405-FE1C-423465D6DDE7}"/>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ctagon 379">
              <a:extLst>
                <a:ext uri="{FF2B5EF4-FFF2-40B4-BE49-F238E27FC236}">
                  <a16:creationId xmlns:a16="http://schemas.microsoft.com/office/drawing/2014/main" id="{8B17F88F-3EC1-6F40-6142-4370054CF13B}"/>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ctagon 380">
              <a:extLst>
                <a:ext uri="{FF2B5EF4-FFF2-40B4-BE49-F238E27FC236}">
                  <a16:creationId xmlns:a16="http://schemas.microsoft.com/office/drawing/2014/main" id="{66E08009-D949-CA63-9E0C-3A888CBD605E}"/>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ctagon 381">
              <a:extLst>
                <a:ext uri="{FF2B5EF4-FFF2-40B4-BE49-F238E27FC236}">
                  <a16:creationId xmlns:a16="http://schemas.microsoft.com/office/drawing/2014/main" id="{3C9B779C-1702-F59B-7A5D-6C28C2FDFF36}"/>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ctagon 382">
              <a:extLst>
                <a:ext uri="{FF2B5EF4-FFF2-40B4-BE49-F238E27FC236}">
                  <a16:creationId xmlns:a16="http://schemas.microsoft.com/office/drawing/2014/main" id="{590977AA-7AC2-3C05-EF36-3E39ED199983}"/>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ctagon 383">
              <a:extLst>
                <a:ext uri="{FF2B5EF4-FFF2-40B4-BE49-F238E27FC236}">
                  <a16:creationId xmlns:a16="http://schemas.microsoft.com/office/drawing/2014/main" id="{670339A7-EE6F-BAEB-C2DC-C2CEB594A82E}"/>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AAF5C24-A256-D8D7-F1D3-4466720D31C7}"/>
              </a:ext>
            </a:extLst>
          </p:cNvPr>
          <p:cNvGrpSpPr/>
          <p:nvPr/>
        </p:nvGrpSpPr>
        <p:grpSpPr>
          <a:xfrm>
            <a:off x="7033759" y="3967427"/>
            <a:ext cx="2908434" cy="552824"/>
            <a:chOff x="895350" y="1325562"/>
            <a:chExt cx="3693481" cy="803276"/>
          </a:xfrm>
        </p:grpSpPr>
        <p:grpSp>
          <p:nvGrpSpPr>
            <p:cNvPr id="406" name="Group 405">
              <a:extLst>
                <a:ext uri="{FF2B5EF4-FFF2-40B4-BE49-F238E27FC236}">
                  <a16:creationId xmlns:a16="http://schemas.microsoft.com/office/drawing/2014/main" id="{7D4CB771-56D6-56B1-F6B0-D41FAE969DC0}"/>
                </a:ext>
              </a:extLst>
            </p:cNvPr>
            <p:cNvGrpSpPr/>
            <p:nvPr/>
          </p:nvGrpSpPr>
          <p:grpSpPr>
            <a:xfrm>
              <a:off x="895350" y="1325562"/>
              <a:ext cx="3691263" cy="322264"/>
              <a:chOff x="895350" y="1325562"/>
              <a:chExt cx="3691263" cy="322264"/>
            </a:xfrm>
          </p:grpSpPr>
          <p:sp>
            <p:nvSpPr>
              <p:cNvPr id="427" name="Isosceles Triangle 426">
                <a:extLst>
                  <a:ext uri="{FF2B5EF4-FFF2-40B4-BE49-F238E27FC236}">
                    <a16:creationId xmlns:a16="http://schemas.microsoft.com/office/drawing/2014/main" id="{B8886808-956F-342F-2B3E-6BB978CC686A}"/>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Isosceles Triangle 427">
                <a:extLst>
                  <a:ext uri="{FF2B5EF4-FFF2-40B4-BE49-F238E27FC236}">
                    <a16:creationId xmlns:a16="http://schemas.microsoft.com/office/drawing/2014/main" id="{3B6B6CD1-1D3F-8C2A-5D3C-CA84A2162EBD}"/>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Isosceles Triangle 428">
                <a:extLst>
                  <a:ext uri="{FF2B5EF4-FFF2-40B4-BE49-F238E27FC236}">
                    <a16:creationId xmlns:a16="http://schemas.microsoft.com/office/drawing/2014/main" id="{86BB98B5-806F-FE09-8CBA-1A0468E1835C}"/>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Isosceles Triangle 429">
                <a:extLst>
                  <a:ext uri="{FF2B5EF4-FFF2-40B4-BE49-F238E27FC236}">
                    <a16:creationId xmlns:a16="http://schemas.microsoft.com/office/drawing/2014/main" id="{CF479119-1B0A-34BA-B939-B909D7A3155F}"/>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Isosceles Triangle 430">
                <a:extLst>
                  <a:ext uri="{FF2B5EF4-FFF2-40B4-BE49-F238E27FC236}">
                    <a16:creationId xmlns:a16="http://schemas.microsoft.com/office/drawing/2014/main" id="{92F19559-C7FE-5602-09B0-261E02424E0B}"/>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Isosceles Triangle 431">
                <a:extLst>
                  <a:ext uri="{FF2B5EF4-FFF2-40B4-BE49-F238E27FC236}">
                    <a16:creationId xmlns:a16="http://schemas.microsoft.com/office/drawing/2014/main" id="{6D943254-E3FA-00C7-1427-0A976C2C810A}"/>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Isosceles Triangle 432">
                <a:extLst>
                  <a:ext uri="{FF2B5EF4-FFF2-40B4-BE49-F238E27FC236}">
                    <a16:creationId xmlns:a16="http://schemas.microsoft.com/office/drawing/2014/main" id="{DD1F40AF-92A4-EEF5-248B-42D821FCA54E}"/>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Isosceles Triangle 433">
                <a:extLst>
                  <a:ext uri="{FF2B5EF4-FFF2-40B4-BE49-F238E27FC236}">
                    <a16:creationId xmlns:a16="http://schemas.microsoft.com/office/drawing/2014/main" id="{615E0CC0-0DC5-BC23-E0F5-0F21E6EF152C}"/>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Isosceles Triangle 434">
                <a:extLst>
                  <a:ext uri="{FF2B5EF4-FFF2-40B4-BE49-F238E27FC236}">
                    <a16:creationId xmlns:a16="http://schemas.microsoft.com/office/drawing/2014/main" id="{76598A4C-E658-C5BC-2EF8-7BADAA1352FB}"/>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Isosceles Triangle 435">
                <a:extLst>
                  <a:ext uri="{FF2B5EF4-FFF2-40B4-BE49-F238E27FC236}">
                    <a16:creationId xmlns:a16="http://schemas.microsoft.com/office/drawing/2014/main" id="{140D21EE-703B-C7A9-672A-A81F2502195E}"/>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7" name="Group 406">
              <a:extLst>
                <a:ext uri="{FF2B5EF4-FFF2-40B4-BE49-F238E27FC236}">
                  <a16:creationId xmlns:a16="http://schemas.microsoft.com/office/drawing/2014/main" id="{0D2B21FF-2337-0D63-3F35-19358FF4DEC7}"/>
                </a:ext>
              </a:extLst>
            </p:cNvPr>
            <p:cNvGrpSpPr/>
            <p:nvPr/>
          </p:nvGrpSpPr>
          <p:grpSpPr>
            <a:xfrm rot="10800000">
              <a:off x="897568" y="1806574"/>
              <a:ext cx="3691263" cy="322264"/>
              <a:chOff x="895350" y="1325562"/>
              <a:chExt cx="3691263" cy="322264"/>
            </a:xfrm>
          </p:grpSpPr>
          <p:sp>
            <p:nvSpPr>
              <p:cNvPr id="417" name="Isosceles Triangle 416">
                <a:extLst>
                  <a:ext uri="{FF2B5EF4-FFF2-40B4-BE49-F238E27FC236}">
                    <a16:creationId xmlns:a16="http://schemas.microsoft.com/office/drawing/2014/main" id="{3806DFA5-922C-5D6D-9F7E-0B43ABC3F8DD}"/>
                  </a:ext>
                </a:extLst>
              </p:cNvPr>
              <p:cNvSpPr/>
              <p:nvPr/>
            </p:nvSpPr>
            <p:spPr>
              <a:xfrm rot="10800000">
                <a:off x="8953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Isosceles Triangle 417">
                <a:extLst>
                  <a:ext uri="{FF2B5EF4-FFF2-40B4-BE49-F238E27FC236}">
                    <a16:creationId xmlns:a16="http://schemas.microsoft.com/office/drawing/2014/main" id="{ED96B2B8-EBE0-78E6-02D2-0C26187C5580}"/>
                  </a:ext>
                </a:extLst>
              </p:cNvPr>
              <p:cNvSpPr/>
              <p:nvPr/>
            </p:nvSpPr>
            <p:spPr>
              <a:xfrm rot="10800000">
                <a:off x="1257300" y="1325564"/>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Isosceles Triangle 418">
                <a:extLst>
                  <a:ext uri="{FF2B5EF4-FFF2-40B4-BE49-F238E27FC236}">
                    <a16:creationId xmlns:a16="http://schemas.microsoft.com/office/drawing/2014/main" id="{54123805-262E-2C3B-E18D-1EF819A38229}"/>
                  </a:ext>
                </a:extLst>
              </p:cNvPr>
              <p:cNvSpPr/>
              <p:nvPr/>
            </p:nvSpPr>
            <p:spPr>
              <a:xfrm rot="10800000">
                <a:off x="422466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Isosceles Triangle 419">
                <a:extLst>
                  <a:ext uri="{FF2B5EF4-FFF2-40B4-BE49-F238E27FC236}">
                    <a16:creationId xmlns:a16="http://schemas.microsoft.com/office/drawing/2014/main" id="{BE18AE2F-00A4-7842-E721-9624DBD9D98B}"/>
                  </a:ext>
                </a:extLst>
              </p:cNvPr>
              <p:cNvSpPr/>
              <p:nvPr/>
            </p:nvSpPr>
            <p:spPr>
              <a:xfrm rot="10800000">
                <a:off x="3862713"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Isosceles Triangle 420">
                <a:extLst>
                  <a:ext uri="{FF2B5EF4-FFF2-40B4-BE49-F238E27FC236}">
                    <a16:creationId xmlns:a16="http://schemas.microsoft.com/office/drawing/2014/main" id="{56C0655D-AF17-12D2-3948-910A3B4CE527}"/>
                  </a:ext>
                </a:extLst>
              </p:cNvPr>
              <p:cNvSpPr/>
              <p:nvPr/>
            </p:nvSpPr>
            <p:spPr>
              <a:xfrm rot="10800000">
                <a:off x="3489542"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Isosceles Triangle 421">
                <a:extLst>
                  <a:ext uri="{FF2B5EF4-FFF2-40B4-BE49-F238E27FC236}">
                    <a16:creationId xmlns:a16="http://schemas.microsoft.com/office/drawing/2014/main" id="{D05DE530-FAFC-B9BB-698F-3BC46ADB7ADC}"/>
                  </a:ext>
                </a:extLst>
              </p:cNvPr>
              <p:cNvSpPr/>
              <p:nvPr/>
            </p:nvSpPr>
            <p:spPr>
              <a:xfrm rot="10800000">
                <a:off x="3116371"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Isosceles Triangle 422">
                <a:extLst>
                  <a:ext uri="{FF2B5EF4-FFF2-40B4-BE49-F238E27FC236}">
                    <a16:creationId xmlns:a16="http://schemas.microsoft.com/office/drawing/2014/main" id="{1A352C0A-D537-23C8-F416-D4D4204574D6}"/>
                  </a:ext>
                </a:extLst>
              </p:cNvPr>
              <p:cNvSpPr/>
              <p:nvPr/>
            </p:nvSpPr>
            <p:spPr>
              <a:xfrm rot="10800000">
                <a:off x="274320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Isosceles Triangle 423">
                <a:extLst>
                  <a:ext uri="{FF2B5EF4-FFF2-40B4-BE49-F238E27FC236}">
                    <a16:creationId xmlns:a16="http://schemas.microsoft.com/office/drawing/2014/main" id="{FF565DA5-5F2A-8A30-9537-69FD993DA8D9}"/>
                  </a:ext>
                </a:extLst>
              </p:cNvPr>
              <p:cNvSpPr/>
              <p:nvPr/>
            </p:nvSpPr>
            <p:spPr>
              <a:xfrm rot="10800000">
                <a:off x="2370029"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Isosceles Triangle 424">
                <a:extLst>
                  <a:ext uri="{FF2B5EF4-FFF2-40B4-BE49-F238E27FC236}">
                    <a16:creationId xmlns:a16="http://schemas.microsoft.com/office/drawing/2014/main" id="{54F3D5A6-1FEA-4EBC-7193-01666E7E2168}"/>
                  </a:ext>
                </a:extLst>
              </p:cNvPr>
              <p:cNvSpPr/>
              <p:nvPr/>
            </p:nvSpPr>
            <p:spPr>
              <a:xfrm rot="10800000">
                <a:off x="1992407" y="1325562"/>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Isosceles Triangle 425">
                <a:extLst>
                  <a:ext uri="{FF2B5EF4-FFF2-40B4-BE49-F238E27FC236}">
                    <a16:creationId xmlns:a16="http://schemas.microsoft.com/office/drawing/2014/main" id="{E97A8438-9B3C-61D8-7239-A2A77C624AD4}"/>
                  </a:ext>
                </a:extLst>
              </p:cNvPr>
              <p:cNvSpPr/>
              <p:nvPr/>
            </p:nvSpPr>
            <p:spPr>
              <a:xfrm rot="10800000">
                <a:off x="1619250" y="1325563"/>
                <a:ext cx="361950" cy="3222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8" name="Octagon 407">
              <a:extLst>
                <a:ext uri="{FF2B5EF4-FFF2-40B4-BE49-F238E27FC236}">
                  <a16:creationId xmlns:a16="http://schemas.microsoft.com/office/drawing/2014/main" id="{8C9E8402-44D8-237A-D142-7B3E5E414EAE}"/>
                </a:ext>
              </a:extLst>
            </p:cNvPr>
            <p:cNvSpPr/>
            <p:nvPr/>
          </p:nvSpPr>
          <p:spPr>
            <a:xfrm>
              <a:off x="1092994" y="15660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ctagon 408">
              <a:extLst>
                <a:ext uri="{FF2B5EF4-FFF2-40B4-BE49-F238E27FC236}">
                  <a16:creationId xmlns:a16="http://schemas.microsoft.com/office/drawing/2014/main" id="{0D9FA406-49C1-ACF3-D480-A96078446853}"/>
                </a:ext>
              </a:extLst>
            </p:cNvPr>
            <p:cNvSpPr/>
            <p:nvPr/>
          </p:nvSpPr>
          <p:spPr>
            <a:xfrm>
              <a:off x="2212323" y="157987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ctagon 409">
              <a:extLst>
                <a:ext uri="{FF2B5EF4-FFF2-40B4-BE49-F238E27FC236}">
                  <a16:creationId xmlns:a16="http://schemas.microsoft.com/office/drawing/2014/main" id="{EDE7F474-D1AD-CB58-A9B0-6943E467D6FD}"/>
                </a:ext>
              </a:extLst>
            </p:cNvPr>
            <p:cNvSpPr/>
            <p:nvPr/>
          </p:nvSpPr>
          <p:spPr>
            <a:xfrm>
              <a:off x="2567687"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ctagon 410">
              <a:extLst>
                <a:ext uri="{FF2B5EF4-FFF2-40B4-BE49-F238E27FC236}">
                  <a16:creationId xmlns:a16="http://schemas.microsoft.com/office/drawing/2014/main" id="{1849F280-D5DF-2331-D15F-C08DD983ACB2}"/>
                </a:ext>
              </a:extLst>
            </p:cNvPr>
            <p:cNvSpPr/>
            <p:nvPr/>
          </p:nvSpPr>
          <p:spPr>
            <a:xfrm>
              <a:off x="2940858" y="157480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ctagon 411">
              <a:extLst>
                <a:ext uri="{FF2B5EF4-FFF2-40B4-BE49-F238E27FC236}">
                  <a16:creationId xmlns:a16="http://schemas.microsoft.com/office/drawing/2014/main" id="{C3AB4AA3-D6A1-D3EC-4045-34F8869C2CD5}"/>
                </a:ext>
              </a:extLst>
            </p:cNvPr>
            <p:cNvSpPr/>
            <p:nvPr/>
          </p:nvSpPr>
          <p:spPr>
            <a:xfrm>
              <a:off x="3322317"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ctagon 412">
              <a:extLst>
                <a:ext uri="{FF2B5EF4-FFF2-40B4-BE49-F238E27FC236}">
                  <a16:creationId xmlns:a16="http://schemas.microsoft.com/office/drawing/2014/main" id="{7850455F-44DC-9754-5C3A-1F7BB420B03B}"/>
                </a:ext>
              </a:extLst>
            </p:cNvPr>
            <p:cNvSpPr/>
            <p:nvPr/>
          </p:nvSpPr>
          <p:spPr>
            <a:xfrm>
              <a:off x="3698391"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ctagon 413">
              <a:extLst>
                <a:ext uri="{FF2B5EF4-FFF2-40B4-BE49-F238E27FC236}">
                  <a16:creationId xmlns:a16="http://schemas.microsoft.com/office/drawing/2014/main" id="{66801BD6-5B4D-4098-3DC0-72F6DCB1F706}"/>
                </a:ext>
              </a:extLst>
            </p:cNvPr>
            <p:cNvSpPr/>
            <p:nvPr/>
          </p:nvSpPr>
          <p:spPr>
            <a:xfrm>
              <a:off x="4060343" y="1545670"/>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ctagon 414">
              <a:extLst>
                <a:ext uri="{FF2B5EF4-FFF2-40B4-BE49-F238E27FC236}">
                  <a16:creationId xmlns:a16="http://schemas.microsoft.com/office/drawing/2014/main" id="{B1BD4141-5A0F-0916-628E-EB1C0DF0013E}"/>
                </a:ext>
              </a:extLst>
            </p:cNvPr>
            <p:cNvSpPr/>
            <p:nvPr/>
          </p:nvSpPr>
          <p:spPr>
            <a:xfrm>
              <a:off x="1463763" y="1556067"/>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ctagon 415">
              <a:extLst>
                <a:ext uri="{FF2B5EF4-FFF2-40B4-BE49-F238E27FC236}">
                  <a16:creationId xmlns:a16="http://schemas.microsoft.com/office/drawing/2014/main" id="{4467C279-7867-A18E-CFAB-9B7F5B5CF197}"/>
                </a:ext>
              </a:extLst>
            </p:cNvPr>
            <p:cNvSpPr/>
            <p:nvPr/>
          </p:nvSpPr>
          <p:spPr>
            <a:xfrm>
              <a:off x="1826026" y="1557339"/>
              <a:ext cx="328612" cy="3222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4" name="TextBox 533">
            <a:extLst>
              <a:ext uri="{FF2B5EF4-FFF2-40B4-BE49-F238E27FC236}">
                <a16:creationId xmlns:a16="http://schemas.microsoft.com/office/drawing/2014/main" id="{48362A86-2C0E-9F3F-0220-FAD48195B991}"/>
              </a:ext>
            </a:extLst>
          </p:cNvPr>
          <p:cNvSpPr txBox="1"/>
          <p:nvPr/>
        </p:nvSpPr>
        <p:spPr>
          <a:xfrm>
            <a:off x="7048996" y="2967792"/>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35" name="TextBox 534">
            <a:extLst>
              <a:ext uri="{FF2B5EF4-FFF2-40B4-BE49-F238E27FC236}">
                <a16:creationId xmlns:a16="http://schemas.microsoft.com/office/drawing/2014/main" id="{F3831736-3757-B93C-A7B1-C88F6833DCF2}"/>
              </a:ext>
            </a:extLst>
          </p:cNvPr>
          <p:cNvSpPr txBox="1"/>
          <p:nvPr/>
        </p:nvSpPr>
        <p:spPr>
          <a:xfrm>
            <a:off x="7508726" y="2967792"/>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36" name="TextBox 535">
            <a:extLst>
              <a:ext uri="{FF2B5EF4-FFF2-40B4-BE49-F238E27FC236}">
                <a16:creationId xmlns:a16="http://schemas.microsoft.com/office/drawing/2014/main" id="{29130CE5-4AF0-AA03-96DB-B68B00B3CC6C}"/>
              </a:ext>
            </a:extLst>
          </p:cNvPr>
          <p:cNvSpPr txBox="1"/>
          <p:nvPr/>
        </p:nvSpPr>
        <p:spPr>
          <a:xfrm>
            <a:off x="7965865" y="2967792"/>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37" name="TextBox 536">
            <a:extLst>
              <a:ext uri="{FF2B5EF4-FFF2-40B4-BE49-F238E27FC236}">
                <a16:creationId xmlns:a16="http://schemas.microsoft.com/office/drawing/2014/main" id="{31AA8633-17A4-2CF1-AA4C-113C7C72D5F0}"/>
              </a:ext>
            </a:extLst>
          </p:cNvPr>
          <p:cNvSpPr txBox="1"/>
          <p:nvPr/>
        </p:nvSpPr>
        <p:spPr>
          <a:xfrm>
            <a:off x="8422079" y="2956964"/>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38" name="TextBox 537">
            <a:extLst>
              <a:ext uri="{FF2B5EF4-FFF2-40B4-BE49-F238E27FC236}">
                <a16:creationId xmlns:a16="http://schemas.microsoft.com/office/drawing/2014/main" id="{0AA79129-8CAE-C4F7-9AEF-4F195A53D366}"/>
              </a:ext>
            </a:extLst>
          </p:cNvPr>
          <p:cNvSpPr txBox="1"/>
          <p:nvPr/>
        </p:nvSpPr>
        <p:spPr>
          <a:xfrm>
            <a:off x="8848321" y="2957770"/>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39" name="TextBox 538">
            <a:extLst>
              <a:ext uri="{FF2B5EF4-FFF2-40B4-BE49-F238E27FC236}">
                <a16:creationId xmlns:a16="http://schemas.microsoft.com/office/drawing/2014/main" id="{5E1EF72B-CFF1-1C4D-2E17-1D0FF46B01A5}"/>
              </a:ext>
            </a:extLst>
          </p:cNvPr>
          <p:cNvSpPr txBox="1"/>
          <p:nvPr/>
        </p:nvSpPr>
        <p:spPr>
          <a:xfrm>
            <a:off x="9269240" y="2967483"/>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0" name="TextBox 539">
            <a:extLst>
              <a:ext uri="{FF2B5EF4-FFF2-40B4-BE49-F238E27FC236}">
                <a16:creationId xmlns:a16="http://schemas.microsoft.com/office/drawing/2014/main" id="{7A964BD3-4C08-BC61-9D0C-6DEAB87B9392}"/>
              </a:ext>
            </a:extLst>
          </p:cNvPr>
          <p:cNvSpPr txBox="1"/>
          <p:nvPr/>
        </p:nvSpPr>
        <p:spPr>
          <a:xfrm>
            <a:off x="7048996" y="3696430"/>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1" name="TextBox 540">
            <a:extLst>
              <a:ext uri="{FF2B5EF4-FFF2-40B4-BE49-F238E27FC236}">
                <a16:creationId xmlns:a16="http://schemas.microsoft.com/office/drawing/2014/main" id="{BFF769AF-DDAB-3D71-DE13-A97D19A2A5A2}"/>
              </a:ext>
            </a:extLst>
          </p:cNvPr>
          <p:cNvSpPr txBox="1"/>
          <p:nvPr/>
        </p:nvSpPr>
        <p:spPr>
          <a:xfrm>
            <a:off x="7508726" y="3696430"/>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2" name="TextBox 541">
            <a:extLst>
              <a:ext uri="{FF2B5EF4-FFF2-40B4-BE49-F238E27FC236}">
                <a16:creationId xmlns:a16="http://schemas.microsoft.com/office/drawing/2014/main" id="{09150EFD-EC81-FB5A-35EE-05C166F3321E}"/>
              </a:ext>
            </a:extLst>
          </p:cNvPr>
          <p:cNvSpPr txBox="1"/>
          <p:nvPr/>
        </p:nvSpPr>
        <p:spPr>
          <a:xfrm>
            <a:off x="7965865" y="3696430"/>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3" name="TextBox 542">
            <a:extLst>
              <a:ext uri="{FF2B5EF4-FFF2-40B4-BE49-F238E27FC236}">
                <a16:creationId xmlns:a16="http://schemas.microsoft.com/office/drawing/2014/main" id="{3B2C02BB-F57C-E9BB-E0DD-C8C713F4B44E}"/>
              </a:ext>
            </a:extLst>
          </p:cNvPr>
          <p:cNvSpPr txBox="1"/>
          <p:nvPr/>
        </p:nvSpPr>
        <p:spPr>
          <a:xfrm>
            <a:off x="8422079" y="3685602"/>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4" name="TextBox 543">
            <a:extLst>
              <a:ext uri="{FF2B5EF4-FFF2-40B4-BE49-F238E27FC236}">
                <a16:creationId xmlns:a16="http://schemas.microsoft.com/office/drawing/2014/main" id="{CB711EA0-0C60-650D-F76F-E5BC15F13B2E}"/>
              </a:ext>
            </a:extLst>
          </p:cNvPr>
          <p:cNvSpPr txBox="1"/>
          <p:nvPr/>
        </p:nvSpPr>
        <p:spPr>
          <a:xfrm>
            <a:off x="8848321" y="3686408"/>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5" name="TextBox 544">
            <a:extLst>
              <a:ext uri="{FF2B5EF4-FFF2-40B4-BE49-F238E27FC236}">
                <a16:creationId xmlns:a16="http://schemas.microsoft.com/office/drawing/2014/main" id="{05947D26-5FE2-9136-5ACC-19AAF8CF503B}"/>
              </a:ext>
            </a:extLst>
          </p:cNvPr>
          <p:cNvSpPr txBox="1"/>
          <p:nvPr/>
        </p:nvSpPr>
        <p:spPr>
          <a:xfrm>
            <a:off x="9269240" y="3696121"/>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
        <p:nvSpPr>
          <p:cNvPr id="546" name="Arrow: Curved Right 545">
            <a:extLst>
              <a:ext uri="{FF2B5EF4-FFF2-40B4-BE49-F238E27FC236}">
                <a16:creationId xmlns:a16="http://schemas.microsoft.com/office/drawing/2014/main" id="{8A659996-085F-105A-38F0-171510E367CC}"/>
              </a:ext>
            </a:extLst>
          </p:cNvPr>
          <p:cNvSpPr/>
          <p:nvPr/>
        </p:nvSpPr>
        <p:spPr>
          <a:xfrm rot="6018047" flipH="1" flipV="1">
            <a:off x="5246625" y="1580543"/>
            <a:ext cx="659780" cy="6148367"/>
          </a:xfrm>
          <a:prstGeom prst="curvedRightArrow">
            <a:avLst>
              <a:gd name="adj1" fmla="val 25000"/>
              <a:gd name="adj2" fmla="val 182039"/>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grpSp>
        <p:nvGrpSpPr>
          <p:cNvPr id="547" name="Group 546">
            <a:extLst>
              <a:ext uri="{FF2B5EF4-FFF2-40B4-BE49-F238E27FC236}">
                <a16:creationId xmlns:a16="http://schemas.microsoft.com/office/drawing/2014/main" id="{5FCA2EB1-CDC2-84A4-9CFD-BE4267A3AE6A}"/>
              </a:ext>
            </a:extLst>
          </p:cNvPr>
          <p:cNvGrpSpPr/>
          <p:nvPr/>
        </p:nvGrpSpPr>
        <p:grpSpPr>
          <a:xfrm rot="1421392">
            <a:off x="10128545" y="2657700"/>
            <a:ext cx="1246800" cy="174601"/>
            <a:chOff x="7871568" y="3242023"/>
            <a:chExt cx="1583336" cy="253702"/>
          </a:xfrm>
        </p:grpSpPr>
        <p:cxnSp>
          <p:nvCxnSpPr>
            <p:cNvPr id="548" name="Straight Connector 547">
              <a:extLst>
                <a:ext uri="{FF2B5EF4-FFF2-40B4-BE49-F238E27FC236}">
                  <a16:creationId xmlns:a16="http://schemas.microsoft.com/office/drawing/2014/main" id="{A587C3F4-C91C-430D-2320-DB2874DD5366}"/>
                </a:ext>
              </a:extLst>
            </p:cNvPr>
            <p:cNvCxnSpPr>
              <a:cxnSpLocks/>
            </p:cNvCxnSpPr>
            <p:nvPr/>
          </p:nvCxnSpPr>
          <p:spPr>
            <a:xfrm>
              <a:off x="7871568"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87EA1030-AB40-14FF-7ECF-B73C164CF7F3}"/>
                </a:ext>
              </a:extLst>
            </p:cNvPr>
            <p:cNvCxnSpPr>
              <a:cxnSpLocks/>
            </p:cNvCxnSpPr>
            <p:nvPr/>
          </p:nvCxnSpPr>
          <p:spPr>
            <a:xfrm>
              <a:off x="8946854"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99CD7479-9B15-F442-936F-E8DCF599E91C}"/>
                </a:ext>
              </a:extLst>
            </p:cNvPr>
            <p:cNvCxnSpPr>
              <a:cxnSpLocks/>
            </p:cNvCxnSpPr>
            <p:nvPr/>
          </p:nvCxnSpPr>
          <p:spPr>
            <a:xfrm flipV="1">
              <a:off x="8369911" y="3242023"/>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 name="Group 550">
            <a:extLst>
              <a:ext uri="{FF2B5EF4-FFF2-40B4-BE49-F238E27FC236}">
                <a16:creationId xmlns:a16="http://schemas.microsoft.com/office/drawing/2014/main" id="{A18F5914-247A-20CE-5EBC-E0761DF50694}"/>
              </a:ext>
            </a:extLst>
          </p:cNvPr>
          <p:cNvGrpSpPr/>
          <p:nvPr/>
        </p:nvGrpSpPr>
        <p:grpSpPr>
          <a:xfrm rot="20884845">
            <a:off x="10259384" y="3549877"/>
            <a:ext cx="1246800" cy="174601"/>
            <a:chOff x="7871568" y="3242023"/>
            <a:chExt cx="1583336" cy="253702"/>
          </a:xfrm>
        </p:grpSpPr>
        <p:cxnSp>
          <p:nvCxnSpPr>
            <p:cNvPr id="552" name="Straight Connector 551">
              <a:extLst>
                <a:ext uri="{FF2B5EF4-FFF2-40B4-BE49-F238E27FC236}">
                  <a16:creationId xmlns:a16="http://schemas.microsoft.com/office/drawing/2014/main" id="{7C86948C-48BB-20F2-218A-91D5323E372C}"/>
                </a:ext>
              </a:extLst>
            </p:cNvPr>
            <p:cNvCxnSpPr>
              <a:cxnSpLocks/>
            </p:cNvCxnSpPr>
            <p:nvPr/>
          </p:nvCxnSpPr>
          <p:spPr>
            <a:xfrm>
              <a:off x="7871568"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CE0ADCB0-01A4-9010-EF97-14DC2640AE14}"/>
                </a:ext>
              </a:extLst>
            </p:cNvPr>
            <p:cNvCxnSpPr>
              <a:cxnSpLocks/>
            </p:cNvCxnSpPr>
            <p:nvPr/>
          </p:nvCxnSpPr>
          <p:spPr>
            <a:xfrm>
              <a:off x="8946854"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C38884E8-851F-59D6-D595-883AFE367BE7}"/>
                </a:ext>
              </a:extLst>
            </p:cNvPr>
            <p:cNvCxnSpPr>
              <a:cxnSpLocks/>
            </p:cNvCxnSpPr>
            <p:nvPr/>
          </p:nvCxnSpPr>
          <p:spPr>
            <a:xfrm flipV="1">
              <a:off x="8369911" y="3242023"/>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a:extLst>
              <a:ext uri="{FF2B5EF4-FFF2-40B4-BE49-F238E27FC236}">
                <a16:creationId xmlns:a16="http://schemas.microsoft.com/office/drawing/2014/main" id="{25485BF2-F801-524C-B6AC-F36F13542698}"/>
              </a:ext>
            </a:extLst>
          </p:cNvPr>
          <p:cNvCxnSpPr>
            <a:cxnSpLocks/>
          </p:cNvCxnSpPr>
          <p:nvPr/>
        </p:nvCxnSpPr>
        <p:spPr>
          <a:xfrm>
            <a:off x="10564843" y="4225161"/>
            <a:ext cx="400065" cy="160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062BE7D4-A358-4EBD-A7BA-E1C1D0E1808E}"/>
              </a:ext>
            </a:extLst>
          </p:cNvPr>
          <p:cNvCxnSpPr>
            <a:cxnSpLocks/>
          </p:cNvCxnSpPr>
          <p:nvPr/>
        </p:nvCxnSpPr>
        <p:spPr>
          <a:xfrm flipV="1">
            <a:off x="10957264" y="4211164"/>
            <a:ext cx="454315" cy="1746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9" name="Group 558">
            <a:extLst>
              <a:ext uri="{FF2B5EF4-FFF2-40B4-BE49-F238E27FC236}">
                <a16:creationId xmlns:a16="http://schemas.microsoft.com/office/drawing/2014/main" id="{AE8F94C4-CC3F-E45B-FDDA-D9590363596A}"/>
              </a:ext>
            </a:extLst>
          </p:cNvPr>
          <p:cNvGrpSpPr/>
          <p:nvPr/>
        </p:nvGrpSpPr>
        <p:grpSpPr>
          <a:xfrm rot="4027032">
            <a:off x="9558431" y="4366963"/>
            <a:ext cx="1246800" cy="174601"/>
            <a:chOff x="7871568" y="3242023"/>
            <a:chExt cx="1583336" cy="253702"/>
          </a:xfrm>
        </p:grpSpPr>
        <p:cxnSp>
          <p:nvCxnSpPr>
            <p:cNvPr id="560" name="Straight Connector 559">
              <a:extLst>
                <a:ext uri="{FF2B5EF4-FFF2-40B4-BE49-F238E27FC236}">
                  <a16:creationId xmlns:a16="http://schemas.microsoft.com/office/drawing/2014/main" id="{BBCD0CF9-F203-FCEB-8DFF-A58870EC546B}"/>
                </a:ext>
              </a:extLst>
            </p:cNvPr>
            <p:cNvCxnSpPr>
              <a:cxnSpLocks/>
            </p:cNvCxnSpPr>
            <p:nvPr/>
          </p:nvCxnSpPr>
          <p:spPr>
            <a:xfrm>
              <a:off x="7871568"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33A52197-DCCD-E3C6-183A-AF222EA9957F}"/>
                </a:ext>
              </a:extLst>
            </p:cNvPr>
            <p:cNvCxnSpPr>
              <a:cxnSpLocks/>
            </p:cNvCxnSpPr>
            <p:nvPr/>
          </p:nvCxnSpPr>
          <p:spPr>
            <a:xfrm>
              <a:off x="8946854" y="3262361"/>
              <a:ext cx="508050" cy="23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D5261378-D0AE-E849-651E-D21E63326FDC}"/>
                </a:ext>
              </a:extLst>
            </p:cNvPr>
            <p:cNvCxnSpPr>
              <a:cxnSpLocks/>
            </p:cNvCxnSpPr>
            <p:nvPr/>
          </p:nvCxnSpPr>
          <p:spPr>
            <a:xfrm flipV="1">
              <a:off x="8369911" y="3242023"/>
              <a:ext cx="576943" cy="25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TextBox 566">
            <a:extLst>
              <a:ext uri="{FF2B5EF4-FFF2-40B4-BE49-F238E27FC236}">
                <a16:creationId xmlns:a16="http://schemas.microsoft.com/office/drawing/2014/main" id="{9E8137C9-1F9D-197E-1648-8DB31E44954D}"/>
              </a:ext>
            </a:extLst>
          </p:cNvPr>
          <p:cNvSpPr txBox="1"/>
          <p:nvPr/>
        </p:nvSpPr>
        <p:spPr>
          <a:xfrm>
            <a:off x="4699503" y="2174494"/>
            <a:ext cx="852485" cy="338554"/>
          </a:xfrm>
          <a:prstGeom prst="rect">
            <a:avLst/>
          </a:prstGeom>
          <a:noFill/>
        </p:spPr>
        <p:txBody>
          <a:bodyPr wrap="square">
            <a:spAutoFit/>
          </a:bodyPr>
          <a:lstStyle/>
          <a:p>
            <a:r>
              <a:rPr lang="en-GB" sz="1600" dirty="0"/>
              <a:t>H</a:t>
            </a:r>
            <a:r>
              <a:rPr lang="en-GB" sz="1600" baseline="-25000" dirty="0"/>
              <a:t>3</a:t>
            </a:r>
            <a:r>
              <a:rPr lang="en-GB" sz="1600" dirty="0"/>
              <a:t>O</a:t>
            </a:r>
            <a:r>
              <a:rPr lang="en-GB" sz="1600" baseline="30000" dirty="0"/>
              <a:t>+</a:t>
            </a:r>
          </a:p>
        </p:txBody>
      </p:sp>
    </p:spTree>
    <p:extLst>
      <p:ext uri="{BB962C8B-B14F-4D97-AF65-F5344CB8AC3E}">
        <p14:creationId xmlns:p14="http://schemas.microsoft.com/office/powerpoint/2010/main" val="2990052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Does this change anything?"/>
          <p:cNvSpPr txBox="1">
            <a:spLocks noGrp="1"/>
          </p:cNvSpPr>
          <p:nvPr>
            <p:ph type="title"/>
          </p:nvPr>
        </p:nvSpPr>
        <p:spPr>
          <a:xfrm>
            <a:off x="838200" y="365126"/>
            <a:ext cx="4826799" cy="1325563"/>
          </a:xfrm>
          <a:prstGeom prst="rect">
            <a:avLst/>
          </a:prstGeom>
        </p:spPr>
        <p:txBody>
          <a:bodyPr>
            <a:normAutofit fontScale="90000"/>
          </a:bodyPr>
          <a:lstStyle/>
          <a:p>
            <a:r>
              <a:rPr lang="en-GB" sz="4400" dirty="0"/>
              <a:t>Meanwhile alkenes mature into amorphous carbon</a:t>
            </a:r>
          </a:p>
        </p:txBody>
      </p:sp>
      <p:sp>
        <p:nvSpPr>
          <p:cNvPr id="254" name="If there is lots of organic hydrogen why produce oil?…"/>
          <p:cNvSpPr txBox="1">
            <a:spLocks noGrp="1"/>
          </p:cNvSpPr>
          <p:nvPr>
            <p:ph type="body" idx="1"/>
          </p:nvPr>
        </p:nvSpPr>
        <p:spPr>
          <a:xfrm>
            <a:off x="651597" y="2025207"/>
            <a:ext cx="4770028" cy="4363067"/>
          </a:xfrm>
          <a:prstGeom prst="rect">
            <a:avLst/>
          </a:prstGeom>
        </p:spPr>
        <p:txBody>
          <a:bodyPr>
            <a:noAutofit/>
          </a:bodyPr>
          <a:lstStyle/>
          <a:p>
            <a:pPr marL="277368" indent="-277368" defTabSz="1109444">
              <a:spcBef>
                <a:spcPts val="2000"/>
              </a:spcBef>
              <a:defRPr sz="4368"/>
            </a:pPr>
            <a:r>
              <a:rPr lang="en-GB" sz="2400" dirty="0"/>
              <a:t>Whitmore reactions polymerise alkenes produced by cracking.</a:t>
            </a:r>
          </a:p>
          <a:p>
            <a:pPr marL="277368" indent="-277368" defTabSz="1109444">
              <a:spcBef>
                <a:spcPts val="2000"/>
              </a:spcBef>
              <a:defRPr sz="4368"/>
            </a:pPr>
            <a:r>
              <a:rPr lang="en-GB" sz="2400" dirty="0"/>
              <a:t>Cyclisation and aromatisation reactions persist creating connected graphene islands.</a:t>
            </a:r>
          </a:p>
          <a:p>
            <a:pPr marL="277368" indent="-277368" defTabSz="1109444">
              <a:spcBef>
                <a:spcPts val="2000"/>
              </a:spcBef>
              <a:defRPr sz="4368"/>
            </a:pPr>
            <a:r>
              <a:rPr lang="en-GB" sz="2400" dirty="0"/>
              <a:t>Gigantic, inert </a:t>
            </a:r>
            <a:r>
              <a:rPr lang="en-GB" sz="2400" dirty="0" err="1"/>
              <a:t>heteromolecules</a:t>
            </a:r>
            <a:r>
              <a:rPr lang="en-GB" sz="2400" dirty="0"/>
              <a:t> produced aggregate in cross linked glassy to </a:t>
            </a:r>
            <a:r>
              <a:rPr lang="en-GB" sz="2400" dirty="0" err="1"/>
              <a:t>superglassy</a:t>
            </a:r>
            <a:r>
              <a:rPr lang="en-GB" sz="2400" dirty="0"/>
              <a:t> state.</a:t>
            </a:r>
            <a:endParaRPr lang="en-GB" sz="2400" dirty="0">
              <a:latin typeface="Calibri" panose="020F0502020204030204" pitchFamily="34" charset="0"/>
              <a:cs typeface="Calibri" panose="020F0502020204030204" pitchFamily="34" charset="0"/>
            </a:endParaRPr>
          </a:p>
          <a:p>
            <a:pPr marL="277368" indent="-277368" defTabSz="1109444">
              <a:spcBef>
                <a:spcPts val="2000"/>
              </a:spcBef>
              <a:defRPr sz="4368"/>
            </a:pPr>
            <a:r>
              <a:rPr lang="en-GB" sz="2400" dirty="0"/>
              <a:t>Incremental chain transfer reactions and dehydrogenation convert to amorphous carbon.</a:t>
            </a:r>
          </a:p>
          <a:p>
            <a:pPr marL="277368" indent="-277368" defTabSz="1109444">
              <a:spcBef>
                <a:spcPts val="2000"/>
              </a:spcBef>
              <a:defRPr sz="4368"/>
            </a:pPr>
            <a:endParaRPr lang="en-GB" sz="2400" dirty="0"/>
          </a:p>
          <a:p>
            <a:pPr marL="277368" indent="-277368" defTabSz="1109444">
              <a:spcBef>
                <a:spcPts val="2000"/>
              </a:spcBef>
              <a:defRPr sz="4368"/>
            </a:pPr>
            <a:endParaRPr lang="en-GB" sz="2400" dirty="0"/>
          </a:p>
        </p:txBody>
      </p:sp>
      <p:pic>
        <p:nvPicPr>
          <p:cNvPr id="2" name="Picture 1">
            <a:extLst>
              <a:ext uri="{FF2B5EF4-FFF2-40B4-BE49-F238E27FC236}">
                <a16:creationId xmlns:a16="http://schemas.microsoft.com/office/drawing/2014/main" id="{BE908ACA-20D1-8A54-AE10-EA3FF354C39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997" t="-41550" r="-4997" b="-41550"/>
          <a:stretch/>
        </p:blipFill>
        <p:spPr>
          <a:xfrm>
            <a:off x="5908374" y="365126"/>
            <a:ext cx="1979894" cy="1977488"/>
          </a:xfrm>
          <a:custGeom>
            <a:avLst/>
            <a:gdLst/>
            <a:ahLst/>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ln w="57150">
            <a:solidFill>
              <a:schemeClr val="tx1"/>
            </a:solidFill>
          </a:ln>
        </p:spPr>
      </p:pic>
      <p:pic>
        <p:nvPicPr>
          <p:cNvPr id="4" name="Picture 3">
            <a:extLst>
              <a:ext uri="{FF2B5EF4-FFF2-40B4-BE49-F238E27FC236}">
                <a16:creationId xmlns:a16="http://schemas.microsoft.com/office/drawing/2014/main" id="{43AE7A2A-88F3-4417-DA76-7DABA35B78A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9222" t="-19139" r="-19222" b="-19139"/>
          <a:stretch/>
        </p:blipFill>
        <p:spPr>
          <a:xfrm>
            <a:off x="5888384" y="2651760"/>
            <a:ext cx="2990398" cy="2986796"/>
          </a:xfrm>
          <a:custGeom>
            <a:avLst/>
            <a:gdLst/>
            <a:ahLst/>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ln w="57150">
            <a:solidFill>
              <a:schemeClr val="tx1"/>
            </a:solidFill>
          </a:ln>
        </p:spPr>
      </p:pic>
      <p:pic>
        <p:nvPicPr>
          <p:cNvPr id="6" name="Picture 5">
            <a:extLst>
              <a:ext uri="{FF2B5EF4-FFF2-40B4-BE49-F238E27FC236}">
                <a16:creationId xmlns:a16="http://schemas.microsoft.com/office/drawing/2014/main" id="{BC51AF15-BC15-3EEC-DBC0-622AB8E4A2EC}"/>
              </a:ext>
            </a:extLst>
          </p:cNvPr>
          <p:cNvPicPr>
            <a:picLocks noChangeAspect="1"/>
          </p:cNvPicPr>
          <p:nvPr/>
        </p:nvPicPr>
        <p:blipFill>
          <a:blip r:embed="rId7">
            <a:extLst>
              <a:ext uri="{28A0092B-C50C-407E-A947-70E740481C1C}">
                <a14:useLocalDpi xmlns:a14="http://schemas.microsoft.com/office/drawing/2010/main" val="0"/>
              </a:ext>
            </a:extLst>
          </a:blip>
          <a:srcRect t="5851" b="5851"/>
          <a:stretch/>
        </p:blipFill>
        <p:spPr>
          <a:xfrm>
            <a:off x="8131642" y="10"/>
            <a:ext cx="4060358" cy="3613349"/>
          </a:xfrm>
          <a:custGeom>
            <a:avLst/>
            <a:gdLst/>
            <a:ahLst/>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ln w="57150">
            <a:solidFill>
              <a:schemeClr val="tx1"/>
            </a:solidFill>
          </a:ln>
        </p:spPr>
      </p:pic>
      <p:pic>
        <p:nvPicPr>
          <p:cNvPr id="7" name="Picture 6">
            <a:extLst>
              <a:ext uri="{FF2B5EF4-FFF2-40B4-BE49-F238E27FC236}">
                <a16:creationId xmlns:a16="http://schemas.microsoft.com/office/drawing/2014/main" id="{968A1547-8FC4-6E47-A8F5-41C2EBE1F780}"/>
              </a:ext>
            </a:extLst>
          </p:cNvPr>
          <p:cNvPicPr>
            <a:picLocks noChangeAspect="1"/>
          </p:cNvPicPr>
          <p:nvPr/>
        </p:nvPicPr>
        <p:blipFill>
          <a:blip r:embed="rId8">
            <a:extLst>
              <a:ext uri="{28A0092B-C50C-407E-A947-70E740481C1C}">
                <a14:useLocalDpi xmlns:a14="http://schemas.microsoft.com/office/drawing/2010/main" val="0"/>
              </a:ext>
            </a:extLst>
          </a:blip>
          <a:srcRect l="1322" r="1322"/>
          <a:stretch/>
        </p:blipFill>
        <p:spPr>
          <a:xfrm>
            <a:off x="8942470" y="4032403"/>
            <a:ext cx="3249530" cy="2825596"/>
          </a:xfrm>
          <a:custGeom>
            <a:avLst/>
            <a:gdLst/>
            <a:ahLst/>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ln w="57150">
            <a:solidFill>
              <a:schemeClr val="tx1"/>
            </a:solidFill>
          </a:ln>
        </p:spPr>
      </p:pic>
    </p:spTree>
    <p:extLst>
      <p:ext uri="{BB962C8B-B14F-4D97-AF65-F5344CB8AC3E}">
        <p14:creationId xmlns:p14="http://schemas.microsoft.com/office/powerpoint/2010/main" val="399578397"/>
      </p:ext>
    </p:extLst>
  </p:cSld>
  <p:clrMapOvr>
    <a:masterClrMapping/>
  </p:clrMapOvr>
  <p:transition spd="med"/>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29A512C9C1554A82F16308B66A8681" ma:contentTypeVersion="6" ma:contentTypeDescription="Create a new document." ma:contentTypeScope="" ma:versionID="3113969cf6e3c0029e272a869e532fef">
  <xsd:schema xmlns:xsd="http://www.w3.org/2001/XMLSchema" xmlns:xs="http://www.w3.org/2001/XMLSchema" xmlns:p="http://schemas.microsoft.com/office/2006/metadata/properties" xmlns:ns3="a4e3e8ed-dc05-4cd9-91f8-dc7c485087bb" targetNamespace="http://schemas.microsoft.com/office/2006/metadata/properties" ma:root="true" ma:fieldsID="cc74994e8d14c5eafa2aabe43a196f48" ns3:_="">
    <xsd:import namespace="a4e3e8ed-dc05-4cd9-91f8-dc7c485087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3e8ed-dc05-4cd9-91f8-dc7c48508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FB413-C310-4923-9F68-9E660BDD9467}">
  <ds:schemaRefs>
    <ds:schemaRef ds:uri="a4e3e8ed-dc05-4cd9-91f8-dc7c485087bb"/>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5602A6-E076-46CF-9419-0B141D297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3e8ed-dc05-4cd9-91f8-dc7c48508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DF917A-EC03-4B15-A7D8-95BA232A7E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56063</TotalTime>
  <Words>3591</Words>
  <Application>Microsoft Office PowerPoint</Application>
  <PresentationFormat>Widescreen</PresentationFormat>
  <Paragraphs>403</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HelveticaNeueLT Std</vt:lpstr>
      <vt:lpstr>Segoe UI</vt:lpstr>
      <vt:lpstr>Times New Roman</vt:lpstr>
      <vt:lpstr>1_Office Theme</vt:lpstr>
      <vt:lpstr>The potential to generate organic hydrogen</vt:lpstr>
      <vt:lpstr>Bulk hydrocarbon models maybe incomplete</vt:lpstr>
      <vt:lpstr>Study Whitmore reactions at low conversion rates</vt:lpstr>
      <vt:lpstr>Potential of organic hydrogen in the subsurface </vt:lpstr>
      <vt:lpstr>Smectite family nanostructure layered topology</vt:lpstr>
      <vt:lpstr>Conversion of Smectite to Illite releases hydronium</vt:lpstr>
      <vt:lpstr>Nanoscale Whitmore reactions at low conversion</vt:lpstr>
      <vt:lpstr>Clay exhaustion and Whitmore switch off</vt:lpstr>
      <vt:lpstr>Meanwhile alkenes mature into amorphous carbon</vt:lpstr>
      <vt:lpstr>Adsorption reactions on the subsurface of amorphous carbon key to process</vt:lpstr>
      <vt:lpstr>Chemistry of active sites on amorphous carbon are complicated</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Growth of amorphous carbon as alkanes crack</vt:lpstr>
      <vt:lpstr>Organic decomposition favoured…for reasons unknown!</vt:lpstr>
      <vt:lpstr>Langmuir-Hinshelwood mechanism – multiplicity of islands of differing adsorbates react…</vt:lpstr>
      <vt:lpstr>The end of the beginning…</vt:lpstr>
      <vt:lpstr>A super-critical water primer</vt:lpstr>
      <vt:lpstr>Water becomes super-critical dissolving hydrocarbon residue</vt:lpstr>
      <vt:lpstr>Hydrogen gas of organic origin in shales and metapelites</vt:lpstr>
      <vt:lpstr>Hydrogen evolution during hydrocarbon generation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Fyfe</dc:creator>
  <cp:lastModifiedBy>Hugo Hanson (student)</cp:lastModifiedBy>
  <cp:revision>31</cp:revision>
  <cp:lastPrinted>2023-06-29T14:09:14Z</cp:lastPrinted>
  <dcterms:created xsi:type="dcterms:W3CDTF">2020-04-02T11:27:40Z</dcterms:created>
  <dcterms:modified xsi:type="dcterms:W3CDTF">2023-06-30T15:23:21Z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0x0101003B29A512C9C1554A82F16308B66A8681</vt:lpwstr>
  </property>
  <property fmtid="{D5CDD505-2E9C-101B-9397-08002B2CF9AE}" pid="3" name="Picture">
    <vt:lpwstr>, </vt:lpwstr>
  </property>
  <property fmtid="{D5CDD505-2E9C-101B-9397-08002B2CF9AE}" pid="4" name="MediaServiceImageTags">
    <vt:lpwstr/>
  </property>
</Properties>
</file>